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notesMasterIdLst>
    <p:notesMasterId r:id="rId10"/>
  </p:notesMasterIdLst>
  <p:sldIdLst>
    <p:sldId id="404" r:id="rId5"/>
    <p:sldId id="405" r:id="rId6"/>
    <p:sldId id="418" r:id="rId7"/>
    <p:sldId id="406" r:id="rId8"/>
    <p:sldId id="417" r:id="rId9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67A"/>
    <a:srgbClr val="AD940D"/>
    <a:srgbClr val="FFFFFF"/>
    <a:srgbClr val="0D5C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5ADF27-E36C-A874-9B49-F808ED485218}" v="47" dt="2024-03-12T16:32:53.4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1134" autoAdjust="0"/>
  </p:normalViewPr>
  <p:slideViewPr>
    <p:cSldViewPr snapToGrid="0">
      <p:cViewPr varScale="1">
        <p:scale>
          <a:sx n="84" d="100"/>
          <a:sy n="84" d="100"/>
        </p:scale>
        <p:origin x="18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6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llman, Tricia" userId="S::tstillman@iasa.org::6f6f088d-c533-449e-a8fb-62652fc5a2c9" providerId="AD" clId="Web-{065ADF27-E36C-A874-9B49-F808ED485218}"/>
    <pc:docChg chg="modSld">
      <pc:chgData name="Stillman, Tricia" userId="S::tstillman@iasa.org::6f6f088d-c533-449e-a8fb-62652fc5a2c9" providerId="AD" clId="Web-{065ADF27-E36C-A874-9B49-F808ED485218}" dt="2024-03-12T16:32:52.287" v="41"/>
      <pc:docMkLst>
        <pc:docMk/>
      </pc:docMkLst>
      <pc:sldChg chg="modSp">
        <pc:chgData name="Stillman, Tricia" userId="S::tstillman@iasa.org::6f6f088d-c533-449e-a8fb-62652fc5a2c9" providerId="AD" clId="Web-{065ADF27-E36C-A874-9B49-F808ED485218}" dt="2024-03-12T16:30:29.940" v="0" actId="1076"/>
        <pc:sldMkLst>
          <pc:docMk/>
          <pc:sldMk cId="3297841097" sldId="405"/>
        </pc:sldMkLst>
        <pc:spChg chg="mod">
          <ac:chgData name="Stillman, Tricia" userId="S::tstillman@iasa.org::6f6f088d-c533-449e-a8fb-62652fc5a2c9" providerId="AD" clId="Web-{065ADF27-E36C-A874-9B49-F808ED485218}" dt="2024-03-12T16:30:29.940" v="0" actId="1076"/>
          <ac:spMkLst>
            <pc:docMk/>
            <pc:sldMk cId="3297841097" sldId="405"/>
            <ac:spMk id="4" creationId="{8F242321-E777-4A49-9C13-B727C14F7F6E}"/>
          </ac:spMkLst>
        </pc:spChg>
      </pc:sldChg>
      <pc:sldChg chg="modSp">
        <pc:chgData name="Stillman, Tricia" userId="S::tstillman@iasa.org::6f6f088d-c533-449e-a8fb-62652fc5a2c9" providerId="AD" clId="Web-{065ADF27-E36C-A874-9B49-F808ED485218}" dt="2024-03-12T16:32:24.864" v="33" actId="20577"/>
        <pc:sldMkLst>
          <pc:docMk/>
          <pc:sldMk cId="2584962347" sldId="406"/>
        </pc:sldMkLst>
        <pc:spChg chg="mod">
          <ac:chgData name="Stillman, Tricia" userId="S::tstillman@iasa.org::6f6f088d-c533-449e-a8fb-62652fc5a2c9" providerId="AD" clId="Web-{065ADF27-E36C-A874-9B49-F808ED485218}" dt="2024-03-12T16:32:24.864" v="33" actId="20577"/>
          <ac:spMkLst>
            <pc:docMk/>
            <pc:sldMk cId="2584962347" sldId="406"/>
            <ac:spMk id="4" creationId="{8F242321-E777-4A49-9C13-B727C14F7F6E}"/>
          </ac:spMkLst>
        </pc:spChg>
      </pc:sldChg>
      <pc:sldChg chg="modSp">
        <pc:chgData name="Stillman, Tricia" userId="S::tstillman@iasa.org::6f6f088d-c533-449e-a8fb-62652fc5a2c9" providerId="AD" clId="Web-{065ADF27-E36C-A874-9B49-F808ED485218}" dt="2024-03-12T16:32:52.287" v="41"/>
        <pc:sldMkLst>
          <pc:docMk/>
          <pc:sldMk cId="3577713433" sldId="417"/>
        </pc:sldMkLst>
        <pc:graphicFrameChg chg="mod modGraphic">
          <ac:chgData name="Stillman, Tricia" userId="S::tstillman@iasa.org::6f6f088d-c533-449e-a8fb-62652fc5a2c9" providerId="AD" clId="Web-{065ADF27-E36C-A874-9B49-F808ED485218}" dt="2024-03-12T16:32:52.287" v="41"/>
          <ac:graphicFrameMkLst>
            <pc:docMk/>
            <pc:sldMk cId="3577713433" sldId="417"/>
            <ac:graphicFrameMk id="6" creationId="{EFA0F633-DE54-186F-966F-D69130EF71A2}"/>
          </ac:graphicFrameMkLst>
        </pc:graphicFrameChg>
      </pc:sldChg>
    </pc:docChg>
  </pc:docChgLst>
  <pc:docChgLst>
    <pc:chgData name="Jolly, Gina" userId="26e580f9-1f60-4bbf-a70b-c45f5cc6498c" providerId="ADAL" clId="{FE7E6720-51E1-409F-9C1B-9C1F26114EC7}"/>
    <pc:docChg chg="modSld">
      <pc:chgData name="Jolly, Gina" userId="26e580f9-1f60-4bbf-a70b-c45f5cc6498c" providerId="ADAL" clId="{FE7E6720-51E1-409F-9C1B-9C1F26114EC7}" dt="2024-02-23T14:55:48.355" v="2" actId="6549"/>
      <pc:docMkLst>
        <pc:docMk/>
      </pc:docMkLst>
      <pc:sldChg chg="modSp mod">
        <pc:chgData name="Jolly, Gina" userId="26e580f9-1f60-4bbf-a70b-c45f5cc6498c" providerId="ADAL" clId="{FE7E6720-51E1-409F-9C1B-9C1F26114EC7}" dt="2024-02-23T14:55:48.355" v="2" actId="6549"/>
        <pc:sldMkLst>
          <pc:docMk/>
          <pc:sldMk cId="3577713433" sldId="417"/>
        </pc:sldMkLst>
        <pc:graphicFrameChg chg="modGraphic">
          <ac:chgData name="Jolly, Gina" userId="26e580f9-1f60-4bbf-a70b-c45f5cc6498c" providerId="ADAL" clId="{FE7E6720-51E1-409F-9C1B-9C1F26114EC7}" dt="2024-02-23T14:55:48.355" v="2" actId="6549"/>
          <ac:graphicFrameMkLst>
            <pc:docMk/>
            <pc:sldMk cId="3577713433" sldId="417"/>
            <ac:graphicFrameMk id="6" creationId="{EFA0F633-DE54-186F-966F-D69130EF71A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25" tIns="46412" rIns="92825" bIns="4641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25" tIns="46412" rIns="92825" bIns="46412" rtlCol="0"/>
          <a:lstStyle>
            <a:lvl1pPr algn="r">
              <a:defRPr sz="1200"/>
            </a:lvl1pPr>
          </a:lstStyle>
          <a:p>
            <a:fld id="{EA66941D-DA6A-4207-9B6C-3CB80EBBB06E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5" tIns="46412" rIns="92825" bIns="4641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25" tIns="46412" rIns="92825" bIns="464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25" tIns="46412" rIns="92825" bIns="4641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25" tIns="46412" rIns="92825" bIns="46412" rtlCol="0" anchor="b"/>
          <a:lstStyle>
            <a:lvl1pPr algn="r">
              <a:defRPr sz="1200"/>
            </a:lvl1pPr>
          </a:lstStyle>
          <a:p>
            <a:fld id="{E3A9295A-EBC3-44C4-89F9-DEE2059A40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4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055D0F-C94A-4500-8574-4BC910E4B3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97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A9295A-EBC3-44C4-89F9-DEE2059A40C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19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shared this in February already but wanted to review here and answer any questions you may have.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A9295A-EBC3-44C4-89F9-DEE2059A40C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903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A9295A-EBC3-44C4-89F9-DEE2059A40C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353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A9295A-EBC3-44C4-89F9-DEE2059A40C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89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FF10E-07A9-4030-B86C-7134BA082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AF0E22-C9E0-48CE-A7DF-8EAE44818A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4012F-15B3-4F60-8D74-F622498E5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BBD4-4DBB-4B20-AD34-F523D1E1BF27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F76A7-47D3-499E-AA7E-4D4808FF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D6234-9ED4-4B48-AA54-F71FBCEBB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2154-21E9-4C16-8328-94D3C0016B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0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0AE4B-1047-415B-97D9-3D6D47CDB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BC0961-E9AC-4A36-9A86-3DAB967B82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AC591-8E0C-456E-AEA9-EA4648A31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BBD4-4DBB-4B20-AD34-F523D1E1BF27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4D6E4-3881-4547-8D16-33093017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23490-E2E5-4B33-B5BE-F2BED364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2154-21E9-4C16-8328-94D3C0016B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7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E06FB4-3EB3-4744-A6B9-C3E450A1C5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9547A-3289-4858-9596-17070499BF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689C8-59C6-4D68-B904-FF822E4C0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BBD4-4DBB-4B20-AD34-F523D1E1BF27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7CB93-DBD6-456A-8603-F6F3C824B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113C3-7B8D-42AB-BDC1-01DD8CAEB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2154-21E9-4C16-8328-94D3C0016B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0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E1B90-88D5-4636-B612-090C7AACF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4A68F-645F-4F8E-94E9-A3A1BAC75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C1178-9B83-4DC5-ABBB-9CC757365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BBD4-4DBB-4B20-AD34-F523D1E1BF27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C9CD2-A2AF-429C-B388-6F8303771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13317-9929-4FF2-9465-A4B363CF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2154-21E9-4C16-8328-94D3C0016B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2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A7824-5D6B-4268-94D7-2B3E8CD4E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8BD05-AE4E-4C62-8638-364880C89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C3BCA-A26B-4902-A2BA-8F4FF2D8A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BBD4-4DBB-4B20-AD34-F523D1E1BF27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DFDE9-7BA9-4E3A-B51B-C81569250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A0D38-6920-421F-BDDE-5C8FF1C5D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2154-21E9-4C16-8328-94D3C0016B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687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5A7-9000-4527-945C-033AA4F1D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789B1-CAFA-4476-A58F-F4C5084C11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9B1DF0-E0EB-456C-9EB2-3E1FCF041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492A0-0651-414A-BB57-94E7EBE02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BBD4-4DBB-4B20-AD34-F523D1E1BF27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507D6-6118-417D-81F9-9DD611991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B352B5-B06D-421F-925B-834538A4A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2154-21E9-4C16-8328-94D3C0016B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2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C9789-0D9D-43CD-8FA5-E5A5A422B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942B6-54B8-4F40-90CF-E4D7CC71B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FAFA33-A8BF-4C97-8564-6850EB98D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6CCEF6-AAEA-4B35-A355-C774A24B39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CC7B80-9348-42C5-8007-97DC92890B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B2C721-AF56-4481-BBEF-D1295E029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BBD4-4DBB-4B20-AD34-F523D1E1BF27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994116-E1F0-496B-A1CA-70117CA8C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1E5EF2-2E87-44C3-BCFA-C9965826E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2154-21E9-4C16-8328-94D3C0016B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00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7FEAF-9C32-4062-BFB6-5DEC7E1C0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A8DB63-D64D-4FD7-839F-9EBF5DDA6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BBD4-4DBB-4B20-AD34-F523D1E1BF27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93C269-1031-4D82-B759-22210BD67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D93FE7-DA9D-4A38-B40B-F1B2E6FC8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2154-21E9-4C16-8328-94D3C0016B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69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1F0BE0-7201-4277-BB20-3EF1B666F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BBD4-4DBB-4B20-AD34-F523D1E1BF27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8887AC-3F3E-4695-B7F4-C4EBAD166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28467-A16A-405E-9B03-E52C31F38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2154-21E9-4C16-8328-94D3C0016B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8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D649B-B269-432C-B590-F7EFFBD14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09907-24C5-45E2-82D8-F63DF2CB3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DE23F8-3E05-42AA-B022-23EE329D9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F3B7A-D637-4C9D-8EE0-9A1FAC657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BBD4-4DBB-4B20-AD34-F523D1E1BF27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B1FFC9-DD94-4E7F-A65C-88C796CB8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A14AA1-3D37-44E2-A64C-638E31DC8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2154-21E9-4C16-8328-94D3C0016B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3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785A5-3B1E-4A75-AF30-4219F8F9F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B4C47B-FEEE-4726-A38A-8CF052A5C6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54B2C-4F32-4C79-A394-1E2883FD3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667287-1D37-42AC-A08F-9D1B0D44B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BBD4-4DBB-4B20-AD34-F523D1E1BF27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3CA5F-8112-4529-AE56-8FEBE45E6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829C35-087E-40FF-B860-DF91A651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2154-21E9-4C16-8328-94D3C0016B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75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60EE52-0D98-4FBB-803D-4622EB256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FD4881-8CA8-410E-BCD2-28D128324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31D17-694F-4373-B7DF-B36B88322D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2BBD4-4DBB-4B20-AD34-F523D1E1BF27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16F9B-120B-4ADC-868A-1423573EA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AF762-797F-4E40-8146-5700CF9A0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32154-21E9-4C16-8328-94D3C0016B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67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1E2EF-03F3-64CF-D951-0CD662DA0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B467A"/>
                </a:solidFill>
              </a:rPr>
              <a:t>Event Processing &amp; Chapter Fee Changes </a:t>
            </a:r>
            <a:r>
              <a:rPr lang="en-US" sz="5400" b="1">
                <a:solidFill>
                  <a:srgbClr val="0B467A"/>
                </a:solidFill>
              </a:rPr>
              <a:t>for 2024</a:t>
            </a:r>
            <a:endParaRPr lang="en-US" sz="5400" b="1" dirty="0">
              <a:solidFill>
                <a:srgbClr val="0B467A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BD436-0740-8B7C-31E9-B591B7B566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F9C3FE-BC89-18B0-2E71-1FD95B34EFB3}"/>
              </a:ext>
            </a:extLst>
          </p:cNvPr>
          <p:cNvSpPr/>
          <p:nvPr/>
        </p:nvSpPr>
        <p:spPr>
          <a:xfrm>
            <a:off x="-1" y="6212477"/>
            <a:ext cx="12192000" cy="48379"/>
          </a:xfrm>
          <a:prstGeom prst="rect">
            <a:avLst/>
          </a:prstGeom>
          <a:solidFill>
            <a:srgbClr val="AD94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1A5742-4DD7-1F75-E1B9-C398AE3248DE}"/>
              </a:ext>
            </a:extLst>
          </p:cNvPr>
          <p:cNvSpPr txBox="1"/>
          <p:nvPr/>
        </p:nvSpPr>
        <p:spPr>
          <a:xfrm>
            <a:off x="3309086" y="63836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45 Book" panose="020B0503020000020003" pitchFamily="34" charset="0"/>
                <a:ea typeface="+mn-ea"/>
                <a:cs typeface="+mn-cs"/>
              </a:rPr>
              <a:t>WWW.IASA.ORG | FOLLOW US! </a:t>
            </a:r>
          </a:p>
        </p:txBody>
      </p:sp>
      <p:sp>
        <p:nvSpPr>
          <p:cNvPr id="26" name="Freeform 9">
            <a:extLst>
              <a:ext uri="{FF2B5EF4-FFF2-40B4-BE49-F238E27FC236}">
                <a16:creationId xmlns:a16="http://schemas.microsoft.com/office/drawing/2014/main" id="{6F5C1959-9BCA-B8BD-3201-1EDB49162901}"/>
              </a:ext>
            </a:extLst>
          </p:cNvPr>
          <p:cNvSpPr/>
          <p:nvPr/>
        </p:nvSpPr>
        <p:spPr>
          <a:xfrm>
            <a:off x="10247155" y="6308531"/>
            <a:ext cx="369721" cy="369721"/>
          </a:xfrm>
          <a:custGeom>
            <a:avLst/>
            <a:gdLst/>
            <a:ahLst/>
            <a:cxnLst/>
            <a:rect l="l" t="t" r="r" b="b"/>
            <a:pathLst>
              <a:path w="1050985" h="1050985">
                <a:moveTo>
                  <a:pt x="0" y="0"/>
                </a:moveTo>
                <a:lnTo>
                  <a:pt x="1050985" y="0"/>
                </a:lnTo>
                <a:lnTo>
                  <a:pt x="1050985" y="1050985"/>
                </a:lnTo>
                <a:lnTo>
                  <a:pt x="0" y="105098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27" name="Freeform 10">
            <a:extLst>
              <a:ext uri="{FF2B5EF4-FFF2-40B4-BE49-F238E27FC236}">
                <a16:creationId xmlns:a16="http://schemas.microsoft.com/office/drawing/2014/main" id="{75CD10CF-E6B4-4432-9BC6-5F69AC0B9D22}"/>
              </a:ext>
            </a:extLst>
          </p:cNvPr>
          <p:cNvSpPr/>
          <p:nvPr/>
        </p:nvSpPr>
        <p:spPr>
          <a:xfrm>
            <a:off x="10856154" y="6292180"/>
            <a:ext cx="369721" cy="369721"/>
          </a:xfrm>
          <a:custGeom>
            <a:avLst/>
            <a:gdLst/>
            <a:ahLst/>
            <a:cxnLst/>
            <a:rect l="l" t="t" r="r" b="b"/>
            <a:pathLst>
              <a:path w="1050985" h="1050985">
                <a:moveTo>
                  <a:pt x="0" y="0"/>
                </a:moveTo>
                <a:lnTo>
                  <a:pt x="1050985" y="0"/>
                </a:lnTo>
                <a:lnTo>
                  <a:pt x="1050985" y="1050985"/>
                </a:lnTo>
                <a:lnTo>
                  <a:pt x="0" y="105098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</p:sp>
      <p:grpSp>
        <p:nvGrpSpPr>
          <p:cNvPr id="28" name="Group 11">
            <a:extLst>
              <a:ext uri="{FF2B5EF4-FFF2-40B4-BE49-F238E27FC236}">
                <a16:creationId xmlns:a16="http://schemas.microsoft.com/office/drawing/2014/main" id="{C1A746C3-D0CC-F5AD-5DF9-C68BC2319F54}"/>
              </a:ext>
            </a:extLst>
          </p:cNvPr>
          <p:cNvGrpSpPr/>
          <p:nvPr/>
        </p:nvGrpSpPr>
        <p:grpSpPr>
          <a:xfrm>
            <a:off x="11465153" y="6300356"/>
            <a:ext cx="369721" cy="369721"/>
            <a:chOff x="0" y="0"/>
            <a:chExt cx="1401313" cy="1401313"/>
          </a:xfrm>
        </p:grpSpPr>
        <p:grpSp>
          <p:nvGrpSpPr>
            <p:cNvPr id="29" name="Group 12">
              <a:extLst>
                <a:ext uri="{FF2B5EF4-FFF2-40B4-BE49-F238E27FC236}">
                  <a16:creationId xmlns:a16="http://schemas.microsoft.com/office/drawing/2014/main" id="{38BDAAE8-3A5E-2261-3E20-63E5BB9BAD6B}"/>
                </a:ext>
              </a:extLst>
            </p:cNvPr>
            <p:cNvGrpSpPr/>
            <p:nvPr/>
          </p:nvGrpSpPr>
          <p:grpSpPr>
            <a:xfrm>
              <a:off x="0" y="0"/>
              <a:ext cx="1401313" cy="1401313"/>
              <a:chOff x="0" y="0"/>
              <a:chExt cx="321816" cy="321816"/>
            </a:xfrm>
          </p:grpSpPr>
          <p:sp>
            <p:nvSpPr>
              <p:cNvPr id="31" name="Freeform 13">
                <a:extLst>
                  <a:ext uri="{FF2B5EF4-FFF2-40B4-BE49-F238E27FC236}">
                    <a16:creationId xmlns:a16="http://schemas.microsoft.com/office/drawing/2014/main" id="{DA0149E0-433A-E5DF-A05E-F986E113E0CA}"/>
                  </a:ext>
                </a:extLst>
              </p:cNvPr>
              <p:cNvSpPr/>
              <p:nvPr/>
            </p:nvSpPr>
            <p:spPr>
              <a:xfrm>
                <a:off x="0" y="0"/>
                <a:ext cx="321816" cy="321816"/>
              </a:xfrm>
              <a:custGeom>
                <a:avLst/>
                <a:gdLst/>
                <a:ahLst/>
                <a:cxnLst/>
                <a:rect l="l" t="t" r="r" b="b"/>
                <a:pathLst>
                  <a:path w="321816" h="321816">
                    <a:moveTo>
                      <a:pt x="110495" y="0"/>
                    </a:moveTo>
                    <a:lnTo>
                      <a:pt x="211321" y="0"/>
                    </a:lnTo>
                    <a:cubicBezTo>
                      <a:pt x="240626" y="0"/>
                      <a:pt x="268731" y="11641"/>
                      <a:pt x="289453" y="32363"/>
                    </a:cubicBezTo>
                    <a:cubicBezTo>
                      <a:pt x="310175" y="53085"/>
                      <a:pt x="321816" y="81190"/>
                      <a:pt x="321816" y="110495"/>
                    </a:cubicBezTo>
                    <a:lnTo>
                      <a:pt x="321816" y="211321"/>
                    </a:lnTo>
                    <a:cubicBezTo>
                      <a:pt x="321816" y="240626"/>
                      <a:pt x="310175" y="268731"/>
                      <a:pt x="289453" y="289453"/>
                    </a:cubicBezTo>
                    <a:cubicBezTo>
                      <a:pt x="268731" y="310175"/>
                      <a:pt x="240626" y="321816"/>
                      <a:pt x="211321" y="321816"/>
                    </a:cubicBezTo>
                    <a:lnTo>
                      <a:pt x="110495" y="321816"/>
                    </a:lnTo>
                    <a:cubicBezTo>
                      <a:pt x="81190" y="321816"/>
                      <a:pt x="53085" y="310175"/>
                      <a:pt x="32363" y="289453"/>
                    </a:cubicBezTo>
                    <a:cubicBezTo>
                      <a:pt x="11641" y="268731"/>
                      <a:pt x="0" y="240626"/>
                      <a:pt x="0" y="211321"/>
                    </a:cubicBezTo>
                    <a:lnTo>
                      <a:pt x="0" y="110495"/>
                    </a:lnTo>
                    <a:cubicBezTo>
                      <a:pt x="0" y="81190"/>
                      <a:pt x="11641" y="53085"/>
                      <a:pt x="32363" y="32363"/>
                    </a:cubicBezTo>
                    <a:cubicBezTo>
                      <a:pt x="53085" y="11641"/>
                      <a:pt x="81190" y="0"/>
                      <a:pt x="110495" y="0"/>
                    </a:cubicBezTo>
                    <a:close/>
                  </a:path>
                </a:pathLst>
              </a:custGeom>
              <a:solidFill>
                <a:srgbClr val="0B467A"/>
              </a:solidFill>
              <a:ln cap="sq">
                <a:noFill/>
                <a:prstDash val="solid"/>
                <a:miter/>
              </a:ln>
            </p:spPr>
          </p:sp>
          <p:sp>
            <p:nvSpPr>
              <p:cNvPr id="32" name="TextBox 14">
                <a:extLst>
                  <a:ext uri="{FF2B5EF4-FFF2-40B4-BE49-F238E27FC236}">
                    <a16:creationId xmlns:a16="http://schemas.microsoft.com/office/drawing/2014/main" id="{129A11E5-7DB8-B8BE-DF1E-264EC6C6DAAE}"/>
                  </a:ext>
                </a:extLst>
              </p:cNvPr>
              <p:cNvSpPr txBox="1"/>
              <p:nvPr/>
            </p:nvSpPr>
            <p:spPr>
              <a:xfrm>
                <a:off x="0" y="-57150"/>
                <a:ext cx="321816" cy="378966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sp>
          <p:nvSpPr>
            <p:cNvPr id="30" name="Freeform 15">
              <a:extLst>
                <a:ext uri="{FF2B5EF4-FFF2-40B4-BE49-F238E27FC236}">
                  <a16:creationId xmlns:a16="http://schemas.microsoft.com/office/drawing/2014/main" id="{E3DB39CB-0397-1444-683B-C7017909648D}"/>
                </a:ext>
              </a:extLst>
            </p:cNvPr>
            <p:cNvSpPr/>
            <p:nvPr/>
          </p:nvSpPr>
          <p:spPr>
            <a:xfrm>
              <a:off x="228918" y="217714"/>
              <a:ext cx="943478" cy="965886"/>
            </a:xfrm>
            <a:custGeom>
              <a:avLst/>
              <a:gdLst/>
              <a:ahLst/>
              <a:cxnLst/>
              <a:rect l="l" t="t" r="r" b="b"/>
              <a:pathLst>
                <a:path w="943478" h="965886">
                  <a:moveTo>
                    <a:pt x="0" y="0"/>
                  </a:moveTo>
                  <a:lnTo>
                    <a:pt x="943478" y="0"/>
                  </a:lnTo>
                  <a:lnTo>
                    <a:pt x="943478" y="965886"/>
                  </a:lnTo>
                  <a:lnTo>
                    <a:pt x="0" y="9658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-39999" t="-37728" r="-39999" b="-38095"/>
              </a:stretch>
            </a:blipFill>
          </p:spPr>
        </p:sp>
      </p:grpSp>
      <p:sp>
        <p:nvSpPr>
          <p:cNvPr id="33" name="Freeform 18">
            <a:extLst>
              <a:ext uri="{FF2B5EF4-FFF2-40B4-BE49-F238E27FC236}">
                <a16:creationId xmlns:a16="http://schemas.microsoft.com/office/drawing/2014/main" id="{A47FAA8D-9799-DE34-AADD-34959F947F22}"/>
              </a:ext>
            </a:extLst>
          </p:cNvPr>
          <p:cNvSpPr/>
          <p:nvPr/>
        </p:nvSpPr>
        <p:spPr>
          <a:xfrm>
            <a:off x="9638156" y="6300355"/>
            <a:ext cx="369721" cy="369721"/>
          </a:xfrm>
          <a:custGeom>
            <a:avLst/>
            <a:gdLst/>
            <a:ahLst/>
            <a:cxnLst/>
            <a:rect l="l" t="t" r="r" b="b"/>
            <a:pathLst>
              <a:path w="1050985" h="1050985">
                <a:moveTo>
                  <a:pt x="0" y="0"/>
                </a:moveTo>
                <a:lnTo>
                  <a:pt x="1050985" y="0"/>
                </a:lnTo>
                <a:lnTo>
                  <a:pt x="1050985" y="1050985"/>
                </a:lnTo>
                <a:lnTo>
                  <a:pt x="0" y="105098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E56A435-6243-C4C3-CADF-0B05FB3CD4B1}"/>
              </a:ext>
            </a:extLst>
          </p:cNvPr>
          <p:cNvSpPr txBox="1"/>
          <p:nvPr/>
        </p:nvSpPr>
        <p:spPr>
          <a:xfrm>
            <a:off x="9435284" y="6656428"/>
            <a:ext cx="723445" cy="1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35 Light" panose="020B0303020000020003" pitchFamily="34" charset="0"/>
                <a:ea typeface="+mn-ea"/>
                <a:cs typeface="+mn-cs"/>
              </a:rPr>
              <a:t>@IASAINC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001DEB2-8653-CA96-AAE9-6594BDB4792A}"/>
              </a:ext>
            </a:extLst>
          </p:cNvPr>
          <p:cNvSpPr txBox="1"/>
          <p:nvPr/>
        </p:nvSpPr>
        <p:spPr>
          <a:xfrm>
            <a:off x="9960832" y="6652562"/>
            <a:ext cx="7234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35 Light" panose="020B0303020000020003" pitchFamily="34" charset="0"/>
                <a:ea typeface="+mn-ea"/>
                <a:cs typeface="+mn-cs"/>
              </a:rPr>
              <a:t>@IASA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F7434C2-413C-085F-82A3-3B0AB9F28123}"/>
              </a:ext>
            </a:extLst>
          </p:cNvPr>
          <p:cNvSpPr txBox="1"/>
          <p:nvPr/>
        </p:nvSpPr>
        <p:spPr>
          <a:xfrm>
            <a:off x="10640090" y="6654822"/>
            <a:ext cx="723445" cy="1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35 Light" panose="020B0303020000020003" pitchFamily="34" charset="0"/>
                <a:ea typeface="+mn-ea"/>
                <a:cs typeface="+mn-cs"/>
              </a:rPr>
              <a:t>@IASAINC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1A1004E-05E3-3B11-B179-59440F3A5639}"/>
              </a:ext>
            </a:extLst>
          </p:cNvPr>
          <p:cNvSpPr txBox="1"/>
          <p:nvPr/>
        </p:nvSpPr>
        <p:spPr>
          <a:xfrm>
            <a:off x="11267334" y="6657082"/>
            <a:ext cx="723445" cy="1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35 Light" panose="020B0303020000020003" pitchFamily="34" charset="0"/>
                <a:ea typeface="+mn-ea"/>
                <a:cs typeface="+mn-cs"/>
              </a:rPr>
              <a:t>@IASAINC</a:t>
            </a:r>
          </a:p>
        </p:txBody>
      </p:sp>
      <p:pic>
        <p:nvPicPr>
          <p:cNvPr id="39" name="Picture 38" descr="A blue and white logo&#10;&#10;Description automatically generated">
            <a:extLst>
              <a:ext uri="{FF2B5EF4-FFF2-40B4-BE49-F238E27FC236}">
                <a16:creationId xmlns:a16="http://schemas.microsoft.com/office/drawing/2014/main" id="{5D661A65-BDCB-3E23-A39E-999E08CCA65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48" y="150197"/>
            <a:ext cx="2108237" cy="89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53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641588D4-DDD7-426A-B131-BF32E4B1FA78}"/>
              </a:ext>
            </a:extLst>
          </p:cNvPr>
          <p:cNvSpPr/>
          <p:nvPr/>
        </p:nvSpPr>
        <p:spPr>
          <a:xfrm>
            <a:off x="-1" y="6212477"/>
            <a:ext cx="12192000" cy="48379"/>
          </a:xfrm>
          <a:prstGeom prst="rect">
            <a:avLst/>
          </a:prstGeom>
          <a:solidFill>
            <a:srgbClr val="AD94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8F9A57-E2EA-4FCF-8425-3D5A5542C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843" y="482733"/>
            <a:ext cx="10892245" cy="9803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B467A"/>
                </a:solidFill>
              </a:rPr>
              <a:t>Recoupment Fee Changes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242321-E777-4A49-9C13-B727C14F7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5115"/>
            <a:ext cx="10515600" cy="462403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New tiered pricing structure based on event type and CPE offerings</a:t>
            </a:r>
          </a:p>
          <a:p>
            <a:r>
              <a:rPr lang="en-US" dirty="0"/>
              <a:t>Fees are more appropriately aligned with chapters requiring the most support on events</a:t>
            </a:r>
          </a:p>
          <a:p>
            <a:r>
              <a:rPr lang="en-US" dirty="0"/>
              <a:t>No change for events with 1-2 CPE offerings, these will remain at $15 per attendee</a:t>
            </a:r>
          </a:p>
          <a:p>
            <a:r>
              <a:rPr lang="en-US" dirty="0"/>
              <a:t>Changes are effective immediately (for all 2023 events)</a:t>
            </a:r>
          </a:p>
          <a:p>
            <a:r>
              <a:rPr lang="en-US" dirty="0"/>
              <a:t>Chapters need to be sure to budget and price events for any increases </a:t>
            </a:r>
          </a:p>
          <a:p>
            <a:r>
              <a:rPr lang="en-US" dirty="0"/>
              <a:t>All events should have a member and non-member price options to support</a:t>
            </a:r>
          </a:p>
          <a:p>
            <a:pPr lvl="1"/>
            <a:r>
              <a:rPr lang="en-US" dirty="0"/>
              <a:t>Member vs. Non-Member value proposition</a:t>
            </a:r>
          </a:p>
          <a:p>
            <a:pPr lvl="1"/>
            <a:r>
              <a:rPr lang="en-US" dirty="0"/>
              <a:t>A minimum of 30% increase for nonmember is recommended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1EA748-5332-74B1-266F-BADCA6B7965B}"/>
              </a:ext>
            </a:extLst>
          </p:cNvPr>
          <p:cNvSpPr txBox="1"/>
          <p:nvPr/>
        </p:nvSpPr>
        <p:spPr>
          <a:xfrm>
            <a:off x="3309086" y="63836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45 Book" panose="020B0503020000020003" pitchFamily="34" charset="0"/>
                <a:ea typeface="+mn-ea"/>
                <a:cs typeface="+mn-cs"/>
              </a:rPr>
              <a:t>WWW.IASA.ORG | FOLLOW US! </a:t>
            </a:r>
          </a:p>
        </p:txBody>
      </p:sp>
      <p:sp>
        <p:nvSpPr>
          <p:cNvPr id="5" name="Freeform 9">
            <a:extLst>
              <a:ext uri="{FF2B5EF4-FFF2-40B4-BE49-F238E27FC236}">
                <a16:creationId xmlns:a16="http://schemas.microsoft.com/office/drawing/2014/main" id="{E9E2018B-E93D-240B-1DA7-FE15AE62E61C}"/>
              </a:ext>
            </a:extLst>
          </p:cNvPr>
          <p:cNvSpPr/>
          <p:nvPr/>
        </p:nvSpPr>
        <p:spPr>
          <a:xfrm>
            <a:off x="10247155" y="6308531"/>
            <a:ext cx="369721" cy="369721"/>
          </a:xfrm>
          <a:custGeom>
            <a:avLst/>
            <a:gdLst/>
            <a:ahLst/>
            <a:cxnLst/>
            <a:rect l="l" t="t" r="r" b="b"/>
            <a:pathLst>
              <a:path w="1050985" h="1050985">
                <a:moveTo>
                  <a:pt x="0" y="0"/>
                </a:moveTo>
                <a:lnTo>
                  <a:pt x="1050985" y="0"/>
                </a:lnTo>
                <a:lnTo>
                  <a:pt x="1050985" y="1050985"/>
                </a:lnTo>
                <a:lnTo>
                  <a:pt x="0" y="105098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10">
            <a:extLst>
              <a:ext uri="{FF2B5EF4-FFF2-40B4-BE49-F238E27FC236}">
                <a16:creationId xmlns:a16="http://schemas.microsoft.com/office/drawing/2014/main" id="{96AEDB71-3B4E-BC83-5037-34AA134D6063}"/>
              </a:ext>
            </a:extLst>
          </p:cNvPr>
          <p:cNvSpPr/>
          <p:nvPr/>
        </p:nvSpPr>
        <p:spPr>
          <a:xfrm>
            <a:off x="10856154" y="6292180"/>
            <a:ext cx="369721" cy="369721"/>
          </a:xfrm>
          <a:custGeom>
            <a:avLst/>
            <a:gdLst/>
            <a:ahLst/>
            <a:cxnLst/>
            <a:rect l="l" t="t" r="r" b="b"/>
            <a:pathLst>
              <a:path w="1050985" h="1050985">
                <a:moveTo>
                  <a:pt x="0" y="0"/>
                </a:moveTo>
                <a:lnTo>
                  <a:pt x="1050985" y="0"/>
                </a:lnTo>
                <a:lnTo>
                  <a:pt x="1050985" y="1050985"/>
                </a:lnTo>
                <a:lnTo>
                  <a:pt x="0" y="105098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5225784F-3C55-D759-B312-9FD0F1C85926}"/>
              </a:ext>
            </a:extLst>
          </p:cNvPr>
          <p:cNvGrpSpPr/>
          <p:nvPr/>
        </p:nvGrpSpPr>
        <p:grpSpPr>
          <a:xfrm>
            <a:off x="11465153" y="6300356"/>
            <a:ext cx="369721" cy="369721"/>
            <a:chOff x="0" y="0"/>
            <a:chExt cx="1401313" cy="1401313"/>
          </a:xfrm>
        </p:grpSpPr>
        <p:grpSp>
          <p:nvGrpSpPr>
            <p:cNvPr id="8" name="Group 12">
              <a:extLst>
                <a:ext uri="{FF2B5EF4-FFF2-40B4-BE49-F238E27FC236}">
                  <a16:creationId xmlns:a16="http://schemas.microsoft.com/office/drawing/2014/main" id="{BB46ACF3-956E-EE0B-494D-EF0F95FA6B27}"/>
                </a:ext>
              </a:extLst>
            </p:cNvPr>
            <p:cNvGrpSpPr/>
            <p:nvPr/>
          </p:nvGrpSpPr>
          <p:grpSpPr>
            <a:xfrm>
              <a:off x="0" y="0"/>
              <a:ext cx="1401313" cy="1401313"/>
              <a:chOff x="0" y="0"/>
              <a:chExt cx="321816" cy="321816"/>
            </a:xfrm>
          </p:grpSpPr>
          <p:sp>
            <p:nvSpPr>
              <p:cNvPr id="10" name="Freeform 13">
                <a:extLst>
                  <a:ext uri="{FF2B5EF4-FFF2-40B4-BE49-F238E27FC236}">
                    <a16:creationId xmlns:a16="http://schemas.microsoft.com/office/drawing/2014/main" id="{745D1E6C-A8C7-CB35-E8CB-684D9EA99102}"/>
                  </a:ext>
                </a:extLst>
              </p:cNvPr>
              <p:cNvSpPr/>
              <p:nvPr/>
            </p:nvSpPr>
            <p:spPr>
              <a:xfrm>
                <a:off x="0" y="0"/>
                <a:ext cx="321816" cy="321816"/>
              </a:xfrm>
              <a:custGeom>
                <a:avLst/>
                <a:gdLst/>
                <a:ahLst/>
                <a:cxnLst/>
                <a:rect l="l" t="t" r="r" b="b"/>
                <a:pathLst>
                  <a:path w="321816" h="321816">
                    <a:moveTo>
                      <a:pt x="110495" y="0"/>
                    </a:moveTo>
                    <a:lnTo>
                      <a:pt x="211321" y="0"/>
                    </a:lnTo>
                    <a:cubicBezTo>
                      <a:pt x="240626" y="0"/>
                      <a:pt x="268731" y="11641"/>
                      <a:pt x="289453" y="32363"/>
                    </a:cubicBezTo>
                    <a:cubicBezTo>
                      <a:pt x="310175" y="53085"/>
                      <a:pt x="321816" y="81190"/>
                      <a:pt x="321816" y="110495"/>
                    </a:cubicBezTo>
                    <a:lnTo>
                      <a:pt x="321816" y="211321"/>
                    </a:lnTo>
                    <a:cubicBezTo>
                      <a:pt x="321816" y="240626"/>
                      <a:pt x="310175" y="268731"/>
                      <a:pt x="289453" y="289453"/>
                    </a:cubicBezTo>
                    <a:cubicBezTo>
                      <a:pt x="268731" y="310175"/>
                      <a:pt x="240626" y="321816"/>
                      <a:pt x="211321" y="321816"/>
                    </a:cubicBezTo>
                    <a:lnTo>
                      <a:pt x="110495" y="321816"/>
                    </a:lnTo>
                    <a:cubicBezTo>
                      <a:pt x="81190" y="321816"/>
                      <a:pt x="53085" y="310175"/>
                      <a:pt x="32363" y="289453"/>
                    </a:cubicBezTo>
                    <a:cubicBezTo>
                      <a:pt x="11641" y="268731"/>
                      <a:pt x="0" y="240626"/>
                      <a:pt x="0" y="211321"/>
                    </a:cubicBezTo>
                    <a:lnTo>
                      <a:pt x="0" y="110495"/>
                    </a:lnTo>
                    <a:cubicBezTo>
                      <a:pt x="0" y="81190"/>
                      <a:pt x="11641" y="53085"/>
                      <a:pt x="32363" y="32363"/>
                    </a:cubicBezTo>
                    <a:cubicBezTo>
                      <a:pt x="53085" y="11641"/>
                      <a:pt x="81190" y="0"/>
                      <a:pt x="110495" y="0"/>
                    </a:cubicBezTo>
                    <a:close/>
                  </a:path>
                </a:pathLst>
              </a:custGeom>
              <a:solidFill>
                <a:srgbClr val="0B467A"/>
              </a:solidFill>
              <a:ln cap="sq">
                <a:noFill/>
                <a:prstDash val="solid"/>
                <a:miter/>
              </a:ln>
            </p:spPr>
          </p:sp>
          <p:sp>
            <p:nvSpPr>
              <p:cNvPr id="11" name="TextBox 14">
                <a:extLst>
                  <a:ext uri="{FF2B5EF4-FFF2-40B4-BE49-F238E27FC236}">
                    <a16:creationId xmlns:a16="http://schemas.microsoft.com/office/drawing/2014/main" id="{C88C18A0-B617-80F2-7163-10A7C525A01C}"/>
                  </a:ext>
                </a:extLst>
              </p:cNvPr>
              <p:cNvSpPr txBox="1"/>
              <p:nvPr/>
            </p:nvSpPr>
            <p:spPr>
              <a:xfrm>
                <a:off x="0" y="-57150"/>
                <a:ext cx="321816" cy="378966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sp>
          <p:nvSpPr>
            <p:cNvPr id="9" name="Freeform 15">
              <a:extLst>
                <a:ext uri="{FF2B5EF4-FFF2-40B4-BE49-F238E27FC236}">
                  <a16:creationId xmlns:a16="http://schemas.microsoft.com/office/drawing/2014/main" id="{9CCBAFF9-E042-EA69-E013-246722AEF47B}"/>
                </a:ext>
              </a:extLst>
            </p:cNvPr>
            <p:cNvSpPr/>
            <p:nvPr/>
          </p:nvSpPr>
          <p:spPr>
            <a:xfrm>
              <a:off x="228918" y="217714"/>
              <a:ext cx="943478" cy="965886"/>
            </a:xfrm>
            <a:custGeom>
              <a:avLst/>
              <a:gdLst/>
              <a:ahLst/>
              <a:cxnLst/>
              <a:rect l="l" t="t" r="r" b="b"/>
              <a:pathLst>
                <a:path w="943478" h="965886">
                  <a:moveTo>
                    <a:pt x="0" y="0"/>
                  </a:moveTo>
                  <a:lnTo>
                    <a:pt x="943478" y="0"/>
                  </a:lnTo>
                  <a:lnTo>
                    <a:pt x="943478" y="965886"/>
                  </a:lnTo>
                  <a:lnTo>
                    <a:pt x="0" y="9658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-39999" t="-37728" r="-39999" b="-38095"/>
              </a:stretch>
            </a:blipFill>
          </p:spPr>
        </p:sp>
      </p:grpSp>
      <p:sp>
        <p:nvSpPr>
          <p:cNvPr id="12" name="Freeform 18">
            <a:extLst>
              <a:ext uri="{FF2B5EF4-FFF2-40B4-BE49-F238E27FC236}">
                <a16:creationId xmlns:a16="http://schemas.microsoft.com/office/drawing/2014/main" id="{E1CC65E1-4806-DE4F-D721-A659F3A66B24}"/>
              </a:ext>
            </a:extLst>
          </p:cNvPr>
          <p:cNvSpPr/>
          <p:nvPr/>
        </p:nvSpPr>
        <p:spPr>
          <a:xfrm>
            <a:off x="9638156" y="6300355"/>
            <a:ext cx="369721" cy="369721"/>
          </a:xfrm>
          <a:custGeom>
            <a:avLst/>
            <a:gdLst/>
            <a:ahLst/>
            <a:cxnLst/>
            <a:rect l="l" t="t" r="r" b="b"/>
            <a:pathLst>
              <a:path w="1050985" h="1050985">
                <a:moveTo>
                  <a:pt x="0" y="0"/>
                </a:moveTo>
                <a:lnTo>
                  <a:pt x="1050985" y="0"/>
                </a:lnTo>
                <a:lnTo>
                  <a:pt x="1050985" y="1050985"/>
                </a:lnTo>
                <a:lnTo>
                  <a:pt x="0" y="105098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64AFF4-BF41-7B34-5572-7C5A00BF6B50}"/>
              </a:ext>
            </a:extLst>
          </p:cNvPr>
          <p:cNvSpPr txBox="1"/>
          <p:nvPr/>
        </p:nvSpPr>
        <p:spPr>
          <a:xfrm>
            <a:off x="9435284" y="6656428"/>
            <a:ext cx="723445" cy="1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35 Light" panose="020B0303020000020003" pitchFamily="34" charset="0"/>
                <a:ea typeface="+mn-ea"/>
                <a:cs typeface="+mn-cs"/>
              </a:rPr>
              <a:t>@IASAINC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471842-14B0-E23B-2374-A4E435E393DB}"/>
              </a:ext>
            </a:extLst>
          </p:cNvPr>
          <p:cNvSpPr txBox="1"/>
          <p:nvPr/>
        </p:nvSpPr>
        <p:spPr>
          <a:xfrm>
            <a:off x="9960832" y="6652562"/>
            <a:ext cx="7234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35 Light" panose="020B0303020000020003" pitchFamily="34" charset="0"/>
                <a:ea typeface="+mn-ea"/>
                <a:cs typeface="+mn-cs"/>
              </a:rPr>
              <a:t>@IASA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4AFC6A-F352-3D5F-AD30-9DA0B4AC578F}"/>
              </a:ext>
            </a:extLst>
          </p:cNvPr>
          <p:cNvSpPr txBox="1"/>
          <p:nvPr/>
        </p:nvSpPr>
        <p:spPr>
          <a:xfrm>
            <a:off x="10640090" y="6654822"/>
            <a:ext cx="723445" cy="1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35 Light" panose="020B0303020000020003" pitchFamily="34" charset="0"/>
                <a:ea typeface="+mn-ea"/>
                <a:cs typeface="+mn-cs"/>
              </a:rPr>
              <a:t>@IASAINC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C2AE98-627D-F745-6327-CD41C532AC45}"/>
              </a:ext>
            </a:extLst>
          </p:cNvPr>
          <p:cNvSpPr txBox="1"/>
          <p:nvPr/>
        </p:nvSpPr>
        <p:spPr>
          <a:xfrm>
            <a:off x="11267334" y="6657082"/>
            <a:ext cx="723445" cy="1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35 Light" panose="020B0303020000020003" pitchFamily="34" charset="0"/>
                <a:ea typeface="+mn-ea"/>
                <a:cs typeface="+mn-cs"/>
              </a:rPr>
              <a:t>@IASAINC</a:t>
            </a:r>
          </a:p>
        </p:txBody>
      </p:sp>
    </p:spTree>
    <p:extLst>
      <p:ext uri="{BB962C8B-B14F-4D97-AF65-F5344CB8AC3E}">
        <p14:creationId xmlns:p14="http://schemas.microsoft.com/office/powerpoint/2010/main" val="329784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641588D4-DDD7-426A-B131-BF32E4B1FA78}"/>
              </a:ext>
            </a:extLst>
          </p:cNvPr>
          <p:cNvSpPr/>
          <p:nvPr/>
        </p:nvSpPr>
        <p:spPr>
          <a:xfrm>
            <a:off x="-1" y="6212477"/>
            <a:ext cx="12192000" cy="48379"/>
          </a:xfrm>
          <a:prstGeom prst="rect">
            <a:avLst/>
          </a:prstGeom>
          <a:solidFill>
            <a:srgbClr val="AD94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8F9A57-E2EA-4FCF-8425-3D5A5542C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843" y="482733"/>
            <a:ext cx="10892245" cy="9803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B467A"/>
                </a:solidFill>
              </a:rPr>
              <a:t>Chapter Event Recoupment Fee Projections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242321-E777-4A49-9C13-B727C14F7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FA0F633-DE54-186F-966F-D69130EF71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566887"/>
              </p:ext>
            </p:extLst>
          </p:nvPr>
        </p:nvGraphicFramePr>
        <p:xfrm>
          <a:off x="568843" y="1641217"/>
          <a:ext cx="10703920" cy="402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5980">
                  <a:extLst>
                    <a:ext uri="{9D8B030D-6E8A-4147-A177-3AD203B41FA5}">
                      <a16:colId xmlns:a16="http://schemas.microsoft.com/office/drawing/2014/main" val="2496092364"/>
                    </a:ext>
                  </a:extLst>
                </a:gridCol>
                <a:gridCol w="2675980">
                  <a:extLst>
                    <a:ext uri="{9D8B030D-6E8A-4147-A177-3AD203B41FA5}">
                      <a16:colId xmlns:a16="http://schemas.microsoft.com/office/drawing/2014/main" val="1669874761"/>
                    </a:ext>
                  </a:extLst>
                </a:gridCol>
                <a:gridCol w="2675980">
                  <a:extLst>
                    <a:ext uri="{9D8B030D-6E8A-4147-A177-3AD203B41FA5}">
                      <a16:colId xmlns:a16="http://schemas.microsoft.com/office/drawing/2014/main" val="4002012503"/>
                    </a:ext>
                  </a:extLst>
                </a:gridCol>
                <a:gridCol w="2675980">
                  <a:extLst>
                    <a:ext uri="{9D8B030D-6E8A-4147-A177-3AD203B41FA5}">
                      <a16:colId xmlns:a16="http://schemas.microsoft.com/office/drawing/2014/main" val="3025393811"/>
                    </a:ext>
                  </a:extLst>
                </a:gridCol>
              </a:tblGrid>
              <a:tr h="776875">
                <a:tc>
                  <a:txBody>
                    <a:bodyPr/>
                    <a:lstStyle/>
                    <a:p>
                      <a:r>
                        <a:rPr lang="en-US" dirty="0"/>
                        <a:t>Type of Event</a:t>
                      </a:r>
                    </a:p>
                  </a:txBody>
                  <a:tcPr>
                    <a:solidFill>
                      <a:srgbClr val="0B4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Event Type Fee 2023</a:t>
                      </a:r>
                    </a:p>
                  </a:txBody>
                  <a:tcPr>
                    <a:solidFill>
                      <a:srgbClr val="0B4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Event Type Fee 2024</a:t>
                      </a:r>
                    </a:p>
                  </a:txBody>
                  <a:tcPr>
                    <a:solidFill>
                      <a:srgbClr val="0B4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Avg Increase per year if needed</a:t>
                      </a:r>
                    </a:p>
                  </a:txBody>
                  <a:tcPr>
                    <a:solidFill>
                      <a:srgbClr val="0B46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883433"/>
                  </a:ext>
                </a:extLst>
              </a:tr>
              <a:tr h="776875">
                <a:tc>
                  <a:txBody>
                    <a:bodyPr/>
                    <a:lstStyle/>
                    <a:p>
                      <a:r>
                        <a:rPr lang="en-US"/>
                        <a:t>Webinar or 1-2 CPE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3% Average Increase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944064"/>
                  </a:ext>
                </a:extLst>
              </a:tr>
              <a:tr h="776875">
                <a:tc>
                  <a:txBody>
                    <a:bodyPr/>
                    <a:lstStyle/>
                    <a:p>
                      <a:r>
                        <a:rPr lang="en-US" dirty="0"/>
                        <a:t>½ Day Meeting   </a:t>
                      </a:r>
                    </a:p>
                    <a:p>
                      <a:r>
                        <a:rPr lang="en-US" dirty="0"/>
                        <a:t>(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3-4 </a:t>
                      </a:r>
                      <a:r>
                        <a:rPr lang="en-US" dirty="0"/>
                        <a:t>CPE Sessions)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3% Average 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009388"/>
                  </a:ext>
                </a:extLst>
              </a:tr>
              <a:tr h="776875">
                <a:tc>
                  <a:txBody>
                    <a:bodyPr/>
                    <a:lstStyle/>
                    <a:p>
                      <a:r>
                        <a:rPr lang="en-US" dirty="0"/>
                        <a:t>Full Day Meeting</a:t>
                      </a:r>
                    </a:p>
                    <a:p>
                      <a:r>
                        <a:rPr lang="en-US" dirty="0"/>
                        <a:t>(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5-7</a:t>
                      </a:r>
                      <a:r>
                        <a:rPr lang="en-US" dirty="0"/>
                        <a:t> CPE Sessions)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3% Average 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545090"/>
                  </a:ext>
                </a:extLst>
              </a:tr>
              <a:tr h="776875">
                <a:tc>
                  <a:txBody>
                    <a:bodyPr/>
                    <a:lstStyle/>
                    <a:p>
                      <a:r>
                        <a:rPr lang="en-US" dirty="0"/>
                        <a:t>Multi Day Conference</a:t>
                      </a:r>
                    </a:p>
                    <a:p>
                      <a:r>
                        <a:rPr lang="en-US" dirty="0"/>
                        <a:t>(8 – 12 CPE with Networking)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3% Average Increase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901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69E9084-C05C-5F58-D582-6774FD8ED869}"/>
              </a:ext>
            </a:extLst>
          </p:cNvPr>
          <p:cNvSpPr txBox="1"/>
          <p:nvPr/>
        </p:nvSpPr>
        <p:spPr>
          <a:xfrm>
            <a:off x="3309086" y="63836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45 Book" panose="020B0503020000020003" pitchFamily="34" charset="0"/>
                <a:ea typeface="+mn-ea"/>
                <a:cs typeface="+mn-cs"/>
              </a:rPr>
              <a:t>WWW.IASA.ORG | FOLLOW US! </a:t>
            </a:r>
          </a:p>
        </p:txBody>
      </p:sp>
      <p:sp>
        <p:nvSpPr>
          <p:cNvPr id="5" name="Freeform 9">
            <a:extLst>
              <a:ext uri="{FF2B5EF4-FFF2-40B4-BE49-F238E27FC236}">
                <a16:creationId xmlns:a16="http://schemas.microsoft.com/office/drawing/2014/main" id="{91934AFA-3F71-051B-1A64-F48E0BA92353}"/>
              </a:ext>
            </a:extLst>
          </p:cNvPr>
          <p:cNvSpPr/>
          <p:nvPr/>
        </p:nvSpPr>
        <p:spPr>
          <a:xfrm>
            <a:off x="10247155" y="6308531"/>
            <a:ext cx="369721" cy="369721"/>
          </a:xfrm>
          <a:custGeom>
            <a:avLst/>
            <a:gdLst/>
            <a:ahLst/>
            <a:cxnLst/>
            <a:rect l="l" t="t" r="r" b="b"/>
            <a:pathLst>
              <a:path w="1050985" h="1050985">
                <a:moveTo>
                  <a:pt x="0" y="0"/>
                </a:moveTo>
                <a:lnTo>
                  <a:pt x="1050985" y="0"/>
                </a:lnTo>
                <a:lnTo>
                  <a:pt x="1050985" y="1050985"/>
                </a:lnTo>
                <a:lnTo>
                  <a:pt x="0" y="105098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7" name="Freeform 10">
            <a:extLst>
              <a:ext uri="{FF2B5EF4-FFF2-40B4-BE49-F238E27FC236}">
                <a16:creationId xmlns:a16="http://schemas.microsoft.com/office/drawing/2014/main" id="{C4CF0F12-757D-354D-A3BB-5FE842EBBC10}"/>
              </a:ext>
            </a:extLst>
          </p:cNvPr>
          <p:cNvSpPr/>
          <p:nvPr/>
        </p:nvSpPr>
        <p:spPr>
          <a:xfrm>
            <a:off x="10856154" y="6292180"/>
            <a:ext cx="369721" cy="369721"/>
          </a:xfrm>
          <a:custGeom>
            <a:avLst/>
            <a:gdLst/>
            <a:ahLst/>
            <a:cxnLst/>
            <a:rect l="l" t="t" r="r" b="b"/>
            <a:pathLst>
              <a:path w="1050985" h="1050985">
                <a:moveTo>
                  <a:pt x="0" y="0"/>
                </a:moveTo>
                <a:lnTo>
                  <a:pt x="1050985" y="0"/>
                </a:lnTo>
                <a:lnTo>
                  <a:pt x="1050985" y="1050985"/>
                </a:lnTo>
                <a:lnTo>
                  <a:pt x="0" y="105098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</p:sp>
      <p:grpSp>
        <p:nvGrpSpPr>
          <p:cNvPr id="8" name="Group 11">
            <a:extLst>
              <a:ext uri="{FF2B5EF4-FFF2-40B4-BE49-F238E27FC236}">
                <a16:creationId xmlns:a16="http://schemas.microsoft.com/office/drawing/2014/main" id="{351D11EA-490E-F37B-8514-A55A45604099}"/>
              </a:ext>
            </a:extLst>
          </p:cNvPr>
          <p:cNvGrpSpPr/>
          <p:nvPr/>
        </p:nvGrpSpPr>
        <p:grpSpPr>
          <a:xfrm>
            <a:off x="11465153" y="6300356"/>
            <a:ext cx="369721" cy="369721"/>
            <a:chOff x="0" y="0"/>
            <a:chExt cx="1401313" cy="1401313"/>
          </a:xfrm>
        </p:grpSpPr>
        <p:grpSp>
          <p:nvGrpSpPr>
            <p:cNvPr id="9" name="Group 12">
              <a:extLst>
                <a:ext uri="{FF2B5EF4-FFF2-40B4-BE49-F238E27FC236}">
                  <a16:creationId xmlns:a16="http://schemas.microsoft.com/office/drawing/2014/main" id="{C9B3B594-FD66-54C2-3487-8E400474EA04}"/>
                </a:ext>
              </a:extLst>
            </p:cNvPr>
            <p:cNvGrpSpPr/>
            <p:nvPr/>
          </p:nvGrpSpPr>
          <p:grpSpPr>
            <a:xfrm>
              <a:off x="0" y="0"/>
              <a:ext cx="1401313" cy="1401313"/>
              <a:chOff x="0" y="0"/>
              <a:chExt cx="321816" cy="321816"/>
            </a:xfrm>
          </p:grpSpPr>
          <p:sp>
            <p:nvSpPr>
              <p:cNvPr id="11" name="Freeform 13">
                <a:extLst>
                  <a:ext uri="{FF2B5EF4-FFF2-40B4-BE49-F238E27FC236}">
                    <a16:creationId xmlns:a16="http://schemas.microsoft.com/office/drawing/2014/main" id="{9B633D35-6821-B262-75CF-A8F4B253F832}"/>
                  </a:ext>
                </a:extLst>
              </p:cNvPr>
              <p:cNvSpPr/>
              <p:nvPr/>
            </p:nvSpPr>
            <p:spPr>
              <a:xfrm>
                <a:off x="0" y="0"/>
                <a:ext cx="321816" cy="321816"/>
              </a:xfrm>
              <a:custGeom>
                <a:avLst/>
                <a:gdLst/>
                <a:ahLst/>
                <a:cxnLst/>
                <a:rect l="l" t="t" r="r" b="b"/>
                <a:pathLst>
                  <a:path w="321816" h="321816">
                    <a:moveTo>
                      <a:pt x="110495" y="0"/>
                    </a:moveTo>
                    <a:lnTo>
                      <a:pt x="211321" y="0"/>
                    </a:lnTo>
                    <a:cubicBezTo>
                      <a:pt x="240626" y="0"/>
                      <a:pt x="268731" y="11641"/>
                      <a:pt x="289453" y="32363"/>
                    </a:cubicBezTo>
                    <a:cubicBezTo>
                      <a:pt x="310175" y="53085"/>
                      <a:pt x="321816" y="81190"/>
                      <a:pt x="321816" y="110495"/>
                    </a:cubicBezTo>
                    <a:lnTo>
                      <a:pt x="321816" y="211321"/>
                    </a:lnTo>
                    <a:cubicBezTo>
                      <a:pt x="321816" y="240626"/>
                      <a:pt x="310175" y="268731"/>
                      <a:pt x="289453" y="289453"/>
                    </a:cubicBezTo>
                    <a:cubicBezTo>
                      <a:pt x="268731" y="310175"/>
                      <a:pt x="240626" y="321816"/>
                      <a:pt x="211321" y="321816"/>
                    </a:cubicBezTo>
                    <a:lnTo>
                      <a:pt x="110495" y="321816"/>
                    </a:lnTo>
                    <a:cubicBezTo>
                      <a:pt x="81190" y="321816"/>
                      <a:pt x="53085" y="310175"/>
                      <a:pt x="32363" y="289453"/>
                    </a:cubicBezTo>
                    <a:cubicBezTo>
                      <a:pt x="11641" y="268731"/>
                      <a:pt x="0" y="240626"/>
                      <a:pt x="0" y="211321"/>
                    </a:cubicBezTo>
                    <a:lnTo>
                      <a:pt x="0" y="110495"/>
                    </a:lnTo>
                    <a:cubicBezTo>
                      <a:pt x="0" y="81190"/>
                      <a:pt x="11641" y="53085"/>
                      <a:pt x="32363" y="32363"/>
                    </a:cubicBezTo>
                    <a:cubicBezTo>
                      <a:pt x="53085" y="11641"/>
                      <a:pt x="81190" y="0"/>
                      <a:pt x="110495" y="0"/>
                    </a:cubicBezTo>
                    <a:close/>
                  </a:path>
                </a:pathLst>
              </a:custGeom>
              <a:solidFill>
                <a:srgbClr val="0B467A"/>
              </a:solidFill>
              <a:ln cap="sq">
                <a:noFill/>
                <a:prstDash val="solid"/>
                <a:miter/>
              </a:ln>
            </p:spPr>
          </p:sp>
          <p:sp>
            <p:nvSpPr>
              <p:cNvPr id="12" name="TextBox 14">
                <a:extLst>
                  <a:ext uri="{FF2B5EF4-FFF2-40B4-BE49-F238E27FC236}">
                    <a16:creationId xmlns:a16="http://schemas.microsoft.com/office/drawing/2014/main" id="{575EE737-C1DA-4EDA-623B-EAB7D4E0329F}"/>
                  </a:ext>
                </a:extLst>
              </p:cNvPr>
              <p:cNvSpPr txBox="1"/>
              <p:nvPr/>
            </p:nvSpPr>
            <p:spPr>
              <a:xfrm>
                <a:off x="0" y="-57150"/>
                <a:ext cx="321816" cy="378966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3E3DE205-4822-D7BA-7261-A63F1F76DDFF}"/>
                </a:ext>
              </a:extLst>
            </p:cNvPr>
            <p:cNvSpPr/>
            <p:nvPr/>
          </p:nvSpPr>
          <p:spPr>
            <a:xfrm>
              <a:off x="228918" y="217714"/>
              <a:ext cx="943478" cy="965886"/>
            </a:xfrm>
            <a:custGeom>
              <a:avLst/>
              <a:gdLst/>
              <a:ahLst/>
              <a:cxnLst/>
              <a:rect l="l" t="t" r="r" b="b"/>
              <a:pathLst>
                <a:path w="943478" h="965886">
                  <a:moveTo>
                    <a:pt x="0" y="0"/>
                  </a:moveTo>
                  <a:lnTo>
                    <a:pt x="943478" y="0"/>
                  </a:lnTo>
                  <a:lnTo>
                    <a:pt x="943478" y="965886"/>
                  </a:lnTo>
                  <a:lnTo>
                    <a:pt x="0" y="9658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-39999" t="-37728" r="-39999" b="-38095"/>
              </a:stretch>
            </a:blipFill>
          </p:spPr>
        </p:sp>
      </p:grpSp>
      <p:sp>
        <p:nvSpPr>
          <p:cNvPr id="13" name="Freeform 18">
            <a:extLst>
              <a:ext uri="{FF2B5EF4-FFF2-40B4-BE49-F238E27FC236}">
                <a16:creationId xmlns:a16="http://schemas.microsoft.com/office/drawing/2014/main" id="{EA35C620-A6C8-EB3D-B727-F17C574B2F24}"/>
              </a:ext>
            </a:extLst>
          </p:cNvPr>
          <p:cNvSpPr/>
          <p:nvPr/>
        </p:nvSpPr>
        <p:spPr>
          <a:xfrm>
            <a:off x="9638156" y="6300355"/>
            <a:ext cx="369721" cy="369721"/>
          </a:xfrm>
          <a:custGeom>
            <a:avLst/>
            <a:gdLst/>
            <a:ahLst/>
            <a:cxnLst/>
            <a:rect l="l" t="t" r="r" b="b"/>
            <a:pathLst>
              <a:path w="1050985" h="1050985">
                <a:moveTo>
                  <a:pt x="0" y="0"/>
                </a:moveTo>
                <a:lnTo>
                  <a:pt x="1050985" y="0"/>
                </a:lnTo>
                <a:lnTo>
                  <a:pt x="1050985" y="1050985"/>
                </a:lnTo>
                <a:lnTo>
                  <a:pt x="0" y="105098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F3F17D-3561-03DB-025F-4A2C699A6BE5}"/>
              </a:ext>
            </a:extLst>
          </p:cNvPr>
          <p:cNvSpPr txBox="1"/>
          <p:nvPr/>
        </p:nvSpPr>
        <p:spPr>
          <a:xfrm>
            <a:off x="9435284" y="6656428"/>
            <a:ext cx="723445" cy="1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35 Light" panose="020B0303020000020003" pitchFamily="34" charset="0"/>
                <a:ea typeface="+mn-ea"/>
                <a:cs typeface="+mn-cs"/>
              </a:rPr>
              <a:t>@IASAINC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A6AEB8-4281-E9D5-652E-7661A3C29FB1}"/>
              </a:ext>
            </a:extLst>
          </p:cNvPr>
          <p:cNvSpPr txBox="1"/>
          <p:nvPr/>
        </p:nvSpPr>
        <p:spPr>
          <a:xfrm>
            <a:off x="9960832" y="6652562"/>
            <a:ext cx="7234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35 Light" panose="020B0303020000020003" pitchFamily="34" charset="0"/>
                <a:ea typeface="+mn-ea"/>
                <a:cs typeface="+mn-cs"/>
              </a:rPr>
              <a:t>@IASA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75464E-BCF4-4970-BD7F-23FF56027AA8}"/>
              </a:ext>
            </a:extLst>
          </p:cNvPr>
          <p:cNvSpPr txBox="1"/>
          <p:nvPr/>
        </p:nvSpPr>
        <p:spPr>
          <a:xfrm>
            <a:off x="10640090" y="6654822"/>
            <a:ext cx="723445" cy="1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35 Light" panose="020B0303020000020003" pitchFamily="34" charset="0"/>
                <a:ea typeface="+mn-ea"/>
                <a:cs typeface="+mn-cs"/>
              </a:rPr>
              <a:t>@IASAINC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8AFFFD-DF49-CB83-6E0D-15E45EA7C5A8}"/>
              </a:ext>
            </a:extLst>
          </p:cNvPr>
          <p:cNvSpPr txBox="1"/>
          <p:nvPr/>
        </p:nvSpPr>
        <p:spPr>
          <a:xfrm>
            <a:off x="11267334" y="6657082"/>
            <a:ext cx="723445" cy="1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35 Light" panose="020B0303020000020003" pitchFamily="34" charset="0"/>
                <a:ea typeface="+mn-ea"/>
                <a:cs typeface="+mn-cs"/>
              </a:rPr>
              <a:t>@IASAINC</a:t>
            </a:r>
          </a:p>
        </p:txBody>
      </p:sp>
    </p:spTree>
    <p:extLst>
      <p:ext uri="{BB962C8B-B14F-4D97-AF65-F5344CB8AC3E}">
        <p14:creationId xmlns:p14="http://schemas.microsoft.com/office/powerpoint/2010/main" val="328913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641588D4-DDD7-426A-B131-BF32E4B1FA78}"/>
              </a:ext>
            </a:extLst>
          </p:cNvPr>
          <p:cNvSpPr/>
          <p:nvPr/>
        </p:nvSpPr>
        <p:spPr>
          <a:xfrm>
            <a:off x="-1" y="6212477"/>
            <a:ext cx="12192000" cy="48379"/>
          </a:xfrm>
          <a:prstGeom prst="rect">
            <a:avLst/>
          </a:prstGeom>
          <a:solidFill>
            <a:srgbClr val="AD94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8F9A57-E2EA-4FCF-8425-3D5A5542C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843" y="482733"/>
            <a:ext cx="10892245" cy="9803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B467A"/>
                </a:solidFill>
              </a:rPr>
              <a:t>NASBA Sponsorship Fee Changes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242321-E777-4A49-9C13-B727C14F7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Previously chapters paid $37.00 per event</a:t>
            </a:r>
          </a:p>
          <a:p>
            <a:r>
              <a:rPr lang="en-US" dirty="0"/>
              <a:t>New pricing structure is based on number of CPE</a:t>
            </a:r>
          </a:p>
          <a:p>
            <a:r>
              <a:rPr lang="en-US" dirty="0"/>
              <a:t>Fees are more appropriately aligned with chapters requiring the most support with CPE</a:t>
            </a:r>
          </a:p>
          <a:p>
            <a:r>
              <a:rPr lang="en-US" dirty="0"/>
              <a:t>Tiered pricing allows for appropriate event pricing on smaller events</a:t>
            </a:r>
          </a:p>
          <a:p>
            <a:r>
              <a:rPr lang="en-US" dirty="0"/>
              <a:t>Changes were effective for all 2023 events, see updates for 2024</a:t>
            </a:r>
            <a:endParaRPr lang="en-US" dirty="0">
              <a:ea typeface="Calibri"/>
              <a:cs typeface="Calibri"/>
            </a:endParaRPr>
          </a:p>
          <a:p>
            <a:r>
              <a:rPr lang="en-US" dirty="0"/>
              <a:t>Chapters need to budget for any increases </a:t>
            </a:r>
          </a:p>
          <a:p>
            <a:r>
              <a:rPr lang="en-US" dirty="0"/>
              <a:t>Note this fee is based on CPE not on attendee, see chart for examples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F81827-53BC-59DF-B8FE-6F56469B416F}"/>
              </a:ext>
            </a:extLst>
          </p:cNvPr>
          <p:cNvSpPr txBox="1"/>
          <p:nvPr/>
        </p:nvSpPr>
        <p:spPr>
          <a:xfrm>
            <a:off x="3309086" y="63836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45 Book" panose="020B0503020000020003" pitchFamily="34" charset="0"/>
                <a:ea typeface="+mn-ea"/>
                <a:cs typeface="+mn-cs"/>
              </a:rPr>
              <a:t>WWW.IASA.ORG | FOLLOW US! </a:t>
            </a:r>
          </a:p>
        </p:txBody>
      </p:sp>
      <p:sp>
        <p:nvSpPr>
          <p:cNvPr id="5" name="Freeform 9">
            <a:extLst>
              <a:ext uri="{FF2B5EF4-FFF2-40B4-BE49-F238E27FC236}">
                <a16:creationId xmlns:a16="http://schemas.microsoft.com/office/drawing/2014/main" id="{6E045022-46C5-7109-65A9-EFE71BC1F781}"/>
              </a:ext>
            </a:extLst>
          </p:cNvPr>
          <p:cNvSpPr/>
          <p:nvPr/>
        </p:nvSpPr>
        <p:spPr>
          <a:xfrm>
            <a:off x="10247155" y="6308531"/>
            <a:ext cx="369721" cy="369721"/>
          </a:xfrm>
          <a:custGeom>
            <a:avLst/>
            <a:gdLst/>
            <a:ahLst/>
            <a:cxnLst/>
            <a:rect l="l" t="t" r="r" b="b"/>
            <a:pathLst>
              <a:path w="1050985" h="1050985">
                <a:moveTo>
                  <a:pt x="0" y="0"/>
                </a:moveTo>
                <a:lnTo>
                  <a:pt x="1050985" y="0"/>
                </a:lnTo>
                <a:lnTo>
                  <a:pt x="1050985" y="1050985"/>
                </a:lnTo>
                <a:lnTo>
                  <a:pt x="0" y="105098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10">
            <a:extLst>
              <a:ext uri="{FF2B5EF4-FFF2-40B4-BE49-F238E27FC236}">
                <a16:creationId xmlns:a16="http://schemas.microsoft.com/office/drawing/2014/main" id="{409AE2E5-2E3B-7C1D-3317-23EE5D374289}"/>
              </a:ext>
            </a:extLst>
          </p:cNvPr>
          <p:cNvSpPr/>
          <p:nvPr/>
        </p:nvSpPr>
        <p:spPr>
          <a:xfrm>
            <a:off x="10856154" y="6292180"/>
            <a:ext cx="369721" cy="369721"/>
          </a:xfrm>
          <a:custGeom>
            <a:avLst/>
            <a:gdLst/>
            <a:ahLst/>
            <a:cxnLst/>
            <a:rect l="l" t="t" r="r" b="b"/>
            <a:pathLst>
              <a:path w="1050985" h="1050985">
                <a:moveTo>
                  <a:pt x="0" y="0"/>
                </a:moveTo>
                <a:lnTo>
                  <a:pt x="1050985" y="0"/>
                </a:lnTo>
                <a:lnTo>
                  <a:pt x="1050985" y="1050985"/>
                </a:lnTo>
                <a:lnTo>
                  <a:pt x="0" y="105098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7E6DE655-34DA-8277-F487-7AE0FAC03D71}"/>
              </a:ext>
            </a:extLst>
          </p:cNvPr>
          <p:cNvGrpSpPr/>
          <p:nvPr/>
        </p:nvGrpSpPr>
        <p:grpSpPr>
          <a:xfrm>
            <a:off x="11465153" y="6300356"/>
            <a:ext cx="369721" cy="369721"/>
            <a:chOff x="0" y="0"/>
            <a:chExt cx="1401313" cy="1401313"/>
          </a:xfrm>
        </p:grpSpPr>
        <p:grpSp>
          <p:nvGrpSpPr>
            <p:cNvPr id="8" name="Group 12">
              <a:extLst>
                <a:ext uri="{FF2B5EF4-FFF2-40B4-BE49-F238E27FC236}">
                  <a16:creationId xmlns:a16="http://schemas.microsoft.com/office/drawing/2014/main" id="{2F1CC038-C37A-86B6-238C-77482A0EAD98}"/>
                </a:ext>
              </a:extLst>
            </p:cNvPr>
            <p:cNvGrpSpPr/>
            <p:nvPr/>
          </p:nvGrpSpPr>
          <p:grpSpPr>
            <a:xfrm>
              <a:off x="0" y="0"/>
              <a:ext cx="1401313" cy="1401313"/>
              <a:chOff x="0" y="0"/>
              <a:chExt cx="321816" cy="321816"/>
            </a:xfrm>
          </p:grpSpPr>
          <p:sp>
            <p:nvSpPr>
              <p:cNvPr id="10" name="Freeform 13">
                <a:extLst>
                  <a:ext uri="{FF2B5EF4-FFF2-40B4-BE49-F238E27FC236}">
                    <a16:creationId xmlns:a16="http://schemas.microsoft.com/office/drawing/2014/main" id="{2500CBD9-E16D-1C03-759A-CCB331112A85}"/>
                  </a:ext>
                </a:extLst>
              </p:cNvPr>
              <p:cNvSpPr/>
              <p:nvPr/>
            </p:nvSpPr>
            <p:spPr>
              <a:xfrm>
                <a:off x="0" y="0"/>
                <a:ext cx="321816" cy="321816"/>
              </a:xfrm>
              <a:custGeom>
                <a:avLst/>
                <a:gdLst/>
                <a:ahLst/>
                <a:cxnLst/>
                <a:rect l="l" t="t" r="r" b="b"/>
                <a:pathLst>
                  <a:path w="321816" h="321816">
                    <a:moveTo>
                      <a:pt x="110495" y="0"/>
                    </a:moveTo>
                    <a:lnTo>
                      <a:pt x="211321" y="0"/>
                    </a:lnTo>
                    <a:cubicBezTo>
                      <a:pt x="240626" y="0"/>
                      <a:pt x="268731" y="11641"/>
                      <a:pt x="289453" y="32363"/>
                    </a:cubicBezTo>
                    <a:cubicBezTo>
                      <a:pt x="310175" y="53085"/>
                      <a:pt x="321816" y="81190"/>
                      <a:pt x="321816" y="110495"/>
                    </a:cubicBezTo>
                    <a:lnTo>
                      <a:pt x="321816" y="211321"/>
                    </a:lnTo>
                    <a:cubicBezTo>
                      <a:pt x="321816" y="240626"/>
                      <a:pt x="310175" y="268731"/>
                      <a:pt x="289453" y="289453"/>
                    </a:cubicBezTo>
                    <a:cubicBezTo>
                      <a:pt x="268731" y="310175"/>
                      <a:pt x="240626" y="321816"/>
                      <a:pt x="211321" y="321816"/>
                    </a:cubicBezTo>
                    <a:lnTo>
                      <a:pt x="110495" y="321816"/>
                    </a:lnTo>
                    <a:cubicBezTo>
                      <a:pt x="81190" y="321816"/>
                      <a:pt x="53085" y="310175"/>
                      <a:pt x="32363" y="289453"/>
                    </a:cubicBezTo>
                    <a:cubicBezTo>
                      <a:pt x="11641" y="268731"/>
                      <a:pt x="0" y="240626"/>
                      <a:pt x="0" y="211321"/>
                    </a:cubicBezTo>
                    <a:lnTo>
                      <a:pt x="0" y="110495"/>
                    </a:lnTo>
                    <a:cubicBezTo>
                      <a:pt x="0" y="81190"/>
                      <a:pt x="11641" y="53085"/>
                      <a:pt x="32363" y="32363"/>
                    </a:cubicBezTo>
                    <a:cubicBezTo>
                      <a:pt x="53085" y="11641"/>
                      <a:pt x="81190" y="0"/>
                      <a:pt x="110495" y="0"/>
                    </a:cubicBezTo>
                    <a:close/>
                  </a:path>
                </a:pathLst>
              </a:custGeom>
              <a:solidFill>
                <a:srgbClr val="0B467A"/>
              </a:solidFill>
              <a:ln cap="sq">
                <a:noFill/>
                <a:prstDash val="solid"/>
                <a:miter/>
              </a:ln>
            </p:spPr>
          </p:sp>
          <p:sp>
            <p:nvSpPr>
              <p:cNvPr id="11" name="TextBox 14">
                <a:extLst>
                  <a:ext uri="{FF2B5EF4-FFF2-40B4-BE49-F238E27FC236}">
                    <a16:creationId xmlns:a16="http://schemas.microsoft.com/office/drawing/2014/main" id="{8B7F283D-4676-CF0E-92A6-43C2136F1522}"/>
                  </a:ext>
                </a:extLst>
              </p:cNvPr>
              <p:cNvSpPr txBox="1"/>
              <p:nvPr/>
            </p:nvSpPr>
            <p:spPr>
              <a:xfrm>
                <a:off x="0" y="-57150"/>
                <a:ext cx="321816" cy="378966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sp>
          <p:nvSpPr>
            <p:cNvPr id="9" name="Freeform 15">
              <a:extLst>
                <a:ext uri="{FF2B5EF4-FFF2-40B4-BE49-F238E27FC236}">
                  <a16:creationId xmlns:a16="http://schemas.microsoft.com/office/drawing/2014/main" id="{A02BE291-EE98-42C8-0091-1D8AB096C0F5}"/>
                </a:ext>
              </a:extLst>
            </p:cNvPr>
            <p:cNvSpPr/>
            <p:nvPr/>
          </p:nvSpPr>
          <p:spPr>
            <a:xfrm>
              <a:off x="228918" y="217714"/>
              <a:ext cx="943478" cy="965886"/>
            </a:xfrm>
            <a:custGeom>
              <a:avLst/>
              <a:gdLst/>
              <a:ahLst/>
              <a:cxnLst/>
              <a:rect l="l" t="t" r="r" b="b"/>
              <a:pathLst>
                <a:path w="943478" h="965886">
                  <a:moveTo>
                    <a:pt x="0" y="0"/>
                  </a:moveTo>
                  <a:lnTo>
                    <a:pt x="943478" y="0"/>
                  </a:lnTo>
                  <a:lnTo>
                    <a:pt x="943478" y="965886"/>
                  </a:lnTo>
                  <a:lnTo>
                    <a:pt x="0" y="9658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-39999" t="-37728" r="-39999" b="-38095"/>
              </a:stretch>
            </a:blipFill>
          </p:spPr>
        </p:sp>
      </p:grpSp>
      <p:sp>
        <p:nvSpPr>
          <p:cNvPr id="12" name="Freeform 18">
            <a:extLst>
              <a:ext uri="{FF2B5EF4-FFF2-40B4-BE49-F238E27FC236}">
                <a16:creationId xmlns:a16="http://schemas.microsoft.com/office/drawing/2014/main" id="{F2217362-0EEC-2E1F-8D89-D373F927F734}"/>
              </a:ext>
            </a:extLst>
          </p:cNvPr>
          <p:cNvSpPr/>
          <p:nvPr/>
        </p:nvSpPr>
        <p:spPr>
          <a:xfrm>
            <a:off x="9638156" y="6300355"/>
            <a:ext cx="369721" cy="369721"/>
          </a:xfrm>
          <a:custGeom>
            <a:avLst/>
            <a:gdLst/>
            <a:ahLst/>
            <a:cxnLst/>
            <a:rect l="l" t="t" r="r" b="b"/>
            <a:pathLst>
              <a:path w="1050985" h="1050985">
                <a:moveTo>
                  <a:pt x="0" y="0"/>
                </a:moveTo>
                <a:lnTo>
                  <a:pt x="1050985" y="0"/>
                </a:lnTo>
                <a:lnTo>
                  <a:pt x="1050985" y="1050985"/>
                </a:lnTo>
                <a:lnTo>
                  <a:pt x="0" y="105098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0B2420-3C75-A028-7E4E-4E43B3773EDC}"/>
              </a:ext>
            </a:extLst>
          </p:cNvPr>
          <p:cNvSpPr txBox="1"/>
          <p:nvPr/>
        </p:nvSpPr>
        <p:spPr>
          <a:xfrm>
            <a:off x="9435284" y="6656428"/>
            <a:ext cx="723445" cy="1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35 Light" panose="020B0303020000020003" pitchFamily="34" charset="0"/>
                <a:ea typeface="+mn-ea"/>
                <a:cs typeface="+mn-cs"/>
              </a:rPr>
              <a:t>@IASAINC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E3CEC7-C0B1-96D6-0798-5776142E4916}"/>
              </a:ext>
            </a:extLst>
          </p:cNvPr>
          <p:cNvSpPr txBox="1"/>
          <p:nvPr/>
        </p:nvSpPr>
        <p:spPr>
          <a:xfrm>
            <a:off x="9960832" y="6652562"/>
            <a:ext cx="7234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35 Light" panose="020B0303020000020003" pitchFamily="34" charset="0"/>
                <a:ea typeface="+mn-ea"/>
                <a:cs typeface="+mn-cs"/>
              </a:rPr>
              <a:t>@IASA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96EF9E-6B82-11B4-F5A9-A935763B3362}"/>
              </a:ext>
            </a:extLst>
          </p:cNvPr>
          <p:cNvSpPr txBox="1"/>
          <p:nvPr/>
        </p:nvSpPr>
        <p:spPr>
          <a:xfrm>
            <a:off x="10640090" y="6654822"/>
            <a:ext cx="723445" cy="1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35 Light" panose="020B0303020000020003" pitchFamily="34" charset="0"/>
                <a:ea typeface="+mn-ea"/>
                <a:cs typeface="+mn-cs"/>
              </a:rPr>
              <a:t>@IASAINC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872EE8-D814-453A-37D5-AABDEE400E26}"/>
              </a:ext>
            </a:extLst>
          </p:cNvPr>
          <p:cNvSpPr txBox="1"/>
          <p:nvPr/>
        </p:nvSpPr>
        <p:spPr>
          <a:xfrm>
            <a:off x="11267334" y="6657082"/>
            <a:ext cx="723445" cy="1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35 Light" panose="020B0303020000020003" pitchFamily="34" charset="0"/>
                <a:ea typeface="+mn-ea"/>
                <a:cs typeface="+mn-cs"/>
              </a:rPr>
              <a:t>@IASAINC</a:t>
            </a:r>
          </a:p>
        </p:txBody>
      </p:sp>
    </p:spTree>
    <p:extLst>
      <p:ext uri="{BB962C8B-B14F-4D97-AF65-F5344CB8AC3E}">
        <p14:creationId xmlns:p14="http://schemas.microsoft.com/office/powerpoint/2010/main" val="258496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641588D4-DDD7-426A-B131-BF32E4B1FA78}"/>
              </a:ext>
            </a:extLst>
          </p:cNvPr>
          <p:cNvSpPr/>
          <p:nvPr/>
        </p:nvSpPr>
        <p:spPr>
          <a:xfrm>
            <a:off x="-1" y="6212477"/>
            <a:ext cx="12192000" cy="48379"/>
          </a:xfrm>
          <a:prstGeom prst="rect">
            <a:avLst/>
          </a:prstGeom>
          <a:solidFill>
            <a:srgbClr val="AD94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8F9A57-E2EA-4FCF-8425-3D5A5542C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843" y="482733"/>
            <a:ext cx="10892245" cy="9803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B467A"/>
                </a:solidFill>
              </a:rPr>
              <a:t>NASBA Sponsorship Fee Changes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242321-E777-4A49-9C13-B727C14F7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FA0F633-DE54-186F-966F-D69130EF71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385314"/>
              </p:ext>
            </p:extLst>
          </p:nvPr>
        </p:nvGraphicFramePr>
        <p:xfrm>
          <a:off x="718457" y="1641217"/>
          <a:ext cx="10554306" cy="4296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366">
                  <a:extLst>
                    <a:ext uri="{9D8B030D-6E8A-4147-A177-3AD203B41FA5}">
                      <a16:colId xmlns:a16="http://schemas.microsoft.com/office/drawing/2014/main" val="2496092364"/>
                    </a:ext>
                  </a:extLst>
                </a:gridCol>
                <a:gridCol w="2675980">
                  <a:extLst>
                    <a:ext uri="{9D8B030D-6E8A-4147-A177-3AD203B41FA5}">
                      <a16:colId xmlns:a16="http://schemas.microsoft.com/office/drawing/2014/main" val="1669874761"/>
                    </a:ext>
                  </a:extLst>
                </a:gridCol>
                <a:gridCol w="2675980">
                  <a:extLst>
                    <a:ext uri="{9D8B030D-6E8A-4147-A177-3AD203B41FA5}">
                      <a16:colId xmlns:a16="http://schemas.microsoft.com/office/drawing/2014/main" val="4002012503"/>
                    </a:ext>
                  </a:extLst>
                </a:gridCol>
                <a:gridCol w="2675980">
                  <a:extLst>
                    <a:ext uri="{9D8B030D-6E8A-4147-A177-3AD203B41FA5}">
                      <a16:colId xmlns:a16="http://schemas.microsoft.com/office/drawing/2014/main" val="3025393811"/>
                    </a:ext>
                  </a:extLst>
                </a:gridCol>
              </a:tblGrid>
              <a:tr h="776875">
                <a:tc>
                  <a:txBody>
                    <a:bodyPr/>
                    <a:lstStyle/>
                    <a:p>
                      <a:r>
                        <a:rPr lang="en-US" dirty="0"/>
                        <a:t>Type of Event</a:t>
                      </a:r>
                    </a:p>
                  </a:txBody>
                  <a:tcPr>
                    <a:solidFill>
                      <a:srgbClr val="0B4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 Per CPE 2022 </a:t>
                      </a:r>
                    </a:p>
                  </a:txBody>
                  <a:tcPr>
                    <a:solidFill>
                      <a:srgbClr val="0B4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 Per CPE 2023</a:t>
                      </a:r>
                    </a:p>
                  </a:txBody>
                  <a:tcPr>
                    <a:solidFill>
                      <a:srgbClr val="0B4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**Price Per CPE 2024**</a:t>
                      </a:r>
                    </a:p>
                  </a:txBody>
                  <a:tcPr>
                    <a:solidFill>
                      <a:srgbClr val="0B46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883433"/>
                  </a:ext>
                </a:extLst>
              </a:tr>
              <a:tr h="776875">
                <a:tc>
                  <a:txBody>
                    <a:bodyPr/>
                    <a:lstStyle/>
                    <a:p>
                      <a:r>
                        <a:rPr lang="en-US" dirty="0"/>
                        <a:t>Cost for NASBA Sponsorship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$37.00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$8.00 per CPE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$10.00 per CPE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944064"/>
                  </a:ext>
                </a:extLst>
              </a:tr>
              <a:tr h="776875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Example</a:t>
                      </a:r>
                    </a:p>
                    <a:p>
                      <a:r>
                        <a:rPr lang="en-US" dirty="0"/>
                        <a:t>½ Day Meeting   </a:t>
                      </a:r>
                    </a:p>
                    <a:p>
                      <a:r>
                        <a:rPr lang="en-US" dirty="0"/>
                        <a:t>(3 CPE Sessions)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$37.00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$24.00 Total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$30.00 Total Fee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009388"/>
                  </a:ext>
                </a:extLst>
              </a:tr>
              <a:tr h="776875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Example</a:t>
                      </a:r>
                    </a:p>
                    <a:p>
                      <a:r>
                        <a:rPr lang="en-US" dirty="0"/>
                        <a:t>Full Day Meeting</a:t>
                      </a:r>
                    </a:p>
                    <a:p>
                      <a:r>
                        <a:rPr lang="en-US" dirty="0"/>
                        <a:t>(6 CPE Sessions)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$37.00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$48.00 Total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$60.00 Total Fee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545090"/>
                  </a:ext>
                </a:extLst>
              </a:tr>
              <a:tr h="776875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Example</a:t>
                      </a:r>
                    </a:p>
                    <a:p>
                      <a:r>
                        <a:rPr lang="en-US" dirty="0"/>
                        <a:t>Multi Day Conference</a:t>
                      </a:r>
                    </a:p>
                    <a:p>
                      <a:r>
                        <a:rPr lang="en-US" dirty="0"/>
                        <a:t>(12 CPE Sessions)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$37.00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$96.00 Total Fee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$120.00 Total Fee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901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A3775B7-696D-665F-00EA-4892141A46F7}"/>
              </a:ext>
            </a:extLst>
          </p:cNvPr>
          <p:cNvSpPr txBox="1"/>
          <p:nvPr/>
        </p:nvSpPr>
        <p:spPr>
          <a:xfrm>
            <a:off x="3309086" y="63836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45 Book" panose="020B0503020000020003" pitchFamily="34" charset="0"/>
                <a:ea typeface="+mn-ea"/>
                <a:cs typeface="+mn-cs"/>
              </a:rPr>
              <a:t>WWW.IASA.ORG | FOLLOW US! </a:t>
            </a:r>
          </a:p>
        </p:txBody>
      </p:sp>
      <p:sp>
        <p:nvSpPr>
          <p:cNvPr id="5" name="Freeform 9">
            <a:extLst>
              <a:ext uri="{FF2B5EF4-FFF2-40B4-BE49-F238E27FC236}">
                <a16:creationId xmlns:a16="http://schemas.microsoft.com/office/drawing/2014/main" id="{8D1FEF9D-3F87-A544-9591-F299E20F1514}"/>
              </a:ext>
            </a:extLst>
          </p:cNvPr>
          <p:cNvSpPr/>
          <p:nvPr/>
        </p:nvSpPr>
        <p:spPr>
          <a:xfrm>
            <a:off x="10247155" y="6308531"/>
            <a:ext cx="369721" cy="369721"/>
          </a:xfrm>
          <a:custGeom>
            <a:avLst/>
            <a:gdLst/>
            <a:ahLst/>
            <a:cxnLst/>
            <a:rect l="l" t="t" r="r" b="b"/>
            <a:pathLst>
              <a:path w="1050985" h="1050985">
                <a:moveTo>
                  <a:pt x="0" y="0"/>
                </a:moveTo>
                <a:lnTo>
                  <a:pt x="1050985" y="0"/>
                </a:lnTo>
                <a:lnTo>
                  <a:pt x="1050985" y="1050985"/>
                </a:lnTo>
                <a:lnTo>
                  <a:pt x="0" y="105098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7" name="Freeform 10">
            <a:extLst>
              <a:ext uri="{FF2B5EF4-FFF2-40B4-BE49-F238E27FC236}">
                <a16:creationId xmlns:a16="http://schemas.microsoft.com/office/drawing/2014/main" id="{76319C57-054C-7DA8-45E0-115977DB9DF8}"/>
              </a:ext>
            </a:extLst>
          </p:cNvPr>
          <p:cNvSpPr/>
          <p:nvPr/>
        </p:nvSpPr>
        <p:spPr>
          <a:xfrm>
            <a:off x="10856154" y="6292180"/>
            <a:ext cx="369721" cy="369721"/>
          </a:xfrm>
          <a:custGeom>
            <a:avLst/>
            <a:gdLst/>
            <a:ahLst/>
            <a:cxnLst/>
            <a:rect l="l" t="t" r="r" b="b"/>
            <a:pathLst>
              <a:path w="1050985" h="1050985">
                <a:moveTo>
                  <a:pt x="0" y="0"/>
                </a:moveTo>
                <a:lnTo>
                  <a:pt x="1050985" y="0"/>
                </a:lnTo>
                <a:lnTo>
                  <a:pt x="1050985" y="1050985"/>
                </a:lnTo>
                <a:lnTo>
                  <a:pt x="0" y="105098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</p:sp>
      <p:grpSp>
        <p:nvGrpSpPr>
          <p:cNvPr id="8" name="Group 11">
            <a:extLst>
              <a:ext uri="{FF2B5EF4-FFF2-40B4-BE49-F238E27FC236}">
                <a16:creationId xmlns:a16="http://schemas.microsoft.com/office/drawing/2014/main" id="{8B9C5857-FD1E-326D-372E-77D4C3252179}"/>
              </a:ext>
            </a:extLst>
          </p:cNvPr>
          <p:cNvGrpSpPr/>
          <p:nvPr/>
        </p:nvGrpSpPr>
        <p:grpSpPr>
          <a:xfrm>
            <a:off x="11465153" y="6300356"/>
            <a:ext cx="369721" cy="369721"/>
            <a:chOff x="0" y="0"/>
            <a:chExt cx="1401313" cy="1401313"/>
          </a:xfrm>
        </p:grpSpPr>
        <p:grpSp>
          <p:nvGrpSpPr>
            <p:cNvPr id="9" name="Group 12">
              <a:extLst>
                <a:ext uri="{FF2B5EF4-FFF2-40B4-BE49-F238E27FC236}">
                  <a16:creationId xmlns:a16="http://schemas.microsoft.com/office/drawing/2014/main" id="{ABA2479F-CC6C-BBBD-442A-7037AA5852E2}"/>
                </a:ext>
              </a:extLst>
            </p:cNvPr>
            <p:cNvGrpSpPr/>
            <p:nvPr/>
          </p:nvGrpSpPr>
          <p:grpSpPr>
            <a:xfrm>
              <a:off x="0" y="0"/>
              <a:ext cx="1401313" cy="1401313"/>
              <a:chOff x="0" y="0"/>
              <a:chExt cx="321816" cy="321816"/>
            </a:xfrm>
          </p:grpSpPr>
          <p:sp>
            <p:nvSpPr>
              <p:cNvPr id="11" name="Freeform 13">
                <a:extLst>
                  <a:ext uri="{FF2B5EF4-FFF2-40B4-BE49-F238E27FC236}">
                    <a16:creationId xmlns:a16="http://schemas.microsoft.com/office/drawing/2014/main" id="{730BBD8A-BFB0-7F34-0C0C-6957C782CA41}"/>
                  </a:ext>
                </a:extLst>
              </p:cNvPr>
              <p:cNvSpPr/>
              <p:nvPr/>
            </p:nvSpPr>
            <p:spPr>
              <a:xfrm>
                <a:off x="0" y="0"/>
                <a:ext cx="321816" cy="321816"/>
              </a:xfrm>
              <a:custGeom>
                <a:avLst/>
                <a:gdLst/>
                <a:ahLst/>
                <a:cxnLst/>
                <a:rect l="l" t="t" r="r" b="b"/>
                <a:pathLst>
                  <a:path w="321816" h="321816">
                    <a:moveTo>
                      <a:pt x="110495" y="0"/>
                    </a:moveTo>
                    <a:lnTo>
                      <a:pt x="211321" y="0"/>
                    </a:lnTo>
                    <a:cubicBezTo>
                      <a:pt x="240626" y="0"/>
                      <a:pt x="268731" y="11641"/>
                      <a:pt x="289453" y="32363"/>
                    </a:cubicBezTo>
                    <a:cubicBezTo>
                      <a:pt x="310175" y="53085"/>
                      <a:pt x="321816" y="81190"/>
                      <a:pt x="321816" y="110495"/>
                    </a:cubicBezTo>
                    <a:lnTo>
                      <a:pt x="321816" y="211321"/>
                    </a:lnTo>
                    <a:cubicBezTo>
                      <a:pt x="321816" y="240626"/>
                      <a:pt x="310175" y="268731"/>
                      <a:pt x="289453" y="289453"/>
                    </a:cubicBezTo>
                    <a:cubicBezTo>
                      <a:pt x="268731" y="310175"/>
                      <a:pt x="240626" y="321816"/>
                      <a:pt x="211321" y="321816"/>
                    </a:cubicBezTo>
                    <a:lnTo>
                      <a:pt x="110495" y="321816"/>
                    </a:lnTo>
                    <a:cubicBezTo>
                      <a:pt x="81190" y="321816"/>
                      <a:pt x="53085" y="310175"/>
                      <a:pt x="32363" y="289453"/>
                    </a:cubicBezTo>
                    <a:cubicBezTo>
                      <a:pt x="11641" y="268731"/>
                      <a:pt x="0" y="240626"/>
                      <a:pt x="0" y="211321"/>
                    </a:cubicBezTo>
                    <a:lnTo>
                      <a:pt x="0" y="110495"/>
                    </a:lnTo>
                    <a:cubicBezTo>
                      <a:pt x="0" y="81190"/>
                      <a:pt x="11641" y="53085"/>
                      <a:pt x="32363" y="32363"/>
                    </a:cubicBezTo>
                    <a:cubicBezTo>
                      <a:pt x="53085" y="11641"/>
                      <a:pt x="81190" y="0"/>
                      <a:pt x="110495" y="0"/>
                    </a:cubicBezTo>
                    <a:close/>
                  </a:path>
                </a:pathLst>
              </a:custGeom>
              <a:solidFill>
                <a:srgbClr val="0B467A"/>
              </a:solidFill>
              <a:ln cap="sq">
                <a:noFill/>
                <a:prstDash val="solid"/>
                <a:miter/>
              </a:ln>
            </p:spPr>
          </p:sp>
          <p:sp>
            <p:nvSpPr>
              <p:cNvPr id="12" name="TextBox 14">
                <a:extLst>
                  <a:ext uri="{FF2B5EF4-FFF2-40B4-BE49-F238E27FC236}">
                    <a16:creationId xmlns:a16="http://schemas.microsoft.com/office/drawing/2014/main" id="{83B3D1CD-B05F-885B-B69D-D6542C253695}"/>
                  </a:ext>
                </a:extLst>
              </p:cNvPr>
              <p:cNvSpPr txBox="1"/>
              <p:nvPr/>
            </p:nvSpPr>
            <p:spPr>
              <a:xfrm>
                <a:off x="0" y="-57150"/>
                <a:ext cx="321816" cy="378966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67A29618-3B41-2D8D-48EE-E99C3B7C4E6D}"/>
                </a:ext>
              </a:extLst>
            </p:cNvPr>
            <p:cNvSpPr/>
            <p:nvPr/>
          </p:nvSpPr>
          <p:spPr>
            <a:xfrm>
              <a:off x="228918" y="217714"/>
              <a:ext cx="943478" cy="965886"/>
            </a:xfrm>
            <a:custGeom>
              <a:avLst/>
              <a:gdLst/>
              <a:ahLst/>
              <a:cxnLst/>
              <a:rect l="l" t="t" r="r" b="b"/>
              <a:pathLst>
                <a:path w="943478" h="965886">
                  <a:moveTo>
                    <a:pt x="0" y="0"/>
                  </a:moveTo>
                  <a:lnTo>
                    <a:pt x="943478" y="0"/>
                  </a:lnTo>
                  <a:lnTo>
                    <a:pt x="943478" y="965886"/>
                  </a:lnTo>
                  <a:lnTo>
                    <a:pt x="0" y="9658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-39999" t="-37728" r="-39999" b="-38095"/>
              </a:stretch>
            </a:blipFill>
          </p:spPr>
        </p:sp>
      </p:grpSp>
      <p:sp>
        <p:nvSpPr>
          <p:cNvPr id="13" name="Freeform 18">
            <a:extLst>
              <a:ext uri="{FF2B5EF4-FFF2-40B4-BE49-F238E27FC236}">
                <a16:creationId xmlns:a16="http://schemas.microsoft.com/office/drawing/2014/main" id="{06C06266-31F8-A468-8CCF-6CA7F1171D75}"/>
              </a:ext>
            </a:extLst>
          </p:cNvPr>
          <p:cNvSpPr/>
          <p:nvPr/>
        </p:nvSpPr>
        <p:spPr>
          <a:xfrm>
            <a:off x="9638156" y="6300355"/>
            <a:ext cx="369721" cy="369721"/>
          </a:xfrm>
          <a:custGeom>
            <a:avLst/>
            <a:gdLst/>
            <a:ahLst/>
            <a:cxnLst/>
            <a:rect l="l" t="t" r="r" b="b"/>
            <a:pathLst>
              <a:path w="1050985" h="1050985">
                <a:moveTo>
                  <a:pt x="0" y="0"/>
                </a:moveTo>
                <a:lnTo>
                  <a:pt x="1050985" y="0"/>
                </a:lnTo>
                <a:lnTo>
                  <a:pt x="1050985" y="1050985"/>
                </a:lnTo>
                <a:lnTo>
                  <a:pt x="0" y="105098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BDB265-0C3C-EAC7-1F2C-2B35476A9A4F}"/>
              </a:ext>
            </a:extLst>
          </p:cNvPr>
          <p:cNvSpPr txBox="1"/>
          <p:nvPr/>
        </p:nvSpPr>
        <p:spPr>
          <a:xfrm>
            <a:off x="9435284" y="6656428"/>
            <a:ext cx="723445" cy="1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35 Light" panose="020B0303020000020003" pitchFamily="34" charset="0"/>
                <a:ea typeface="+mn-ea"/>
                <a:cs typeface="+mn-cs"/>
              </a:rPr>
              <a:t>@IASAINC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C525A6-5308-BB75-819D-A516F26E060F}"/>
              </a:ext>
            </a:extLst>
          </p:cNvPr>
          <p:cNvSpPr txBox="1"/>
          <p:nvPr/>
        </p:nvSpPr>
        <p:spPr>
          <a:xfrm>
            <a:off x="9960832" y="6652562"/>
            <a:ext cx="7234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35 Light" panose="020B0303020000020003" pitchFamily="34" charset="0"/>
                <a:ea typeface="+mn-ea"/>
                <a:cs typeface="+mn-cs"/>
              </a:rPr>
              <a:t>@IASA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254722-61EF-67F7-BC89-AAD9C1758EB5}"/>
              </a:ext>
            </a:extLst>
          </p:cNvPr>
          <p:cNvSpPr txBox="1"/>
          <p:nvPr/>
        </p:nvSpPr>
        <p:spPr>
          <a:xfrm>
            <a:off x="10640090" y="6654822"/>
            <a:ext cx="723445" cy="1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35 Light" panose="020B0303020000020003" pitchFamily="34" charset="0"/>
                <a:ea typeface="+mn-ea"/>
                <a:cs typeface="+mn-cs"/>
              </a:rPr>
              <a:t>@IASAINC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42EB9BC-5D9B-364A-2C14-3B4AB01EEC68}"/>
              </a:ext>
            </a:extLst>
          </p:cNvPr>
          <p:cNvSpPr txBox="1"/>
          <p:nvPr/>
        </p:nvSpPr>
        <p:spPr>
          <a:xfrm>
            <a:off x="11267334" y="6657082"/>
            <a:ext cx="723445" cy="1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D5C91"/>
                </a:solidFill>
                <a:effectLst/>
                <a:uLnTx/>
                <a:uFillTx/>
                <a:latin typeface="Avenir LT 35 Light" panose="020B0303020000020003" pitchFamily="34" charset="0"/>
                <a:ea typeface="+mn-ea"/>
                <a:cs typeface="+mn-cs"/>
              </a:rPr>
              <a:t>@IASAINC</a:t>
            </a:r>
          </a:p>
        </p:txBody>
      </p:sp>
    </p:spTree>
    <p:extLst>
      <p:ext uri="{BB962C8B-B14F-4D97-AF65-F5344CB8AC3E}">
        <p14:creationId xmlns:p14="http://schemas.microsoft.com/office/powerpoint/2010/main" val="357771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5961662-da67-4646-89f3-89caccb368ee" xsi:nil="true"/>
    <lcf76f155ced4ddcb4097134ff3c332f xmlns="fc714ea3-51e9-4947-8be3-84ec60a31950">
      <Terms xmlns="http://schemas.microsoft.com/office/infopath/2007/PartnerControls"/>
    </lcf76f155ced4ddcb4097134ff3c332f>
    <lcf76f155ced4ddcb4097134ff3c332f xmlns="ef11d0ea-3046-414c-afce-d0a1aca5523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2042779B9D54E8DF417486716C4A0" ma:contentTypeVersion="5" ma:contentTypeDescription="Create a new document." ma:contentTypeScope="" ma:versionID="1b8d5c0d55494a38c45a21889329abad">
  <xsd:schema xmlns:xsd="http://www.w3.org/2001/XMLSchema" xmlns:xs="http://www.w3.org/2001/XMLSchema" xmlns:p="http://schemas.microsoft.com/office/2006/metadata/properties" xmlns:ns2="ef11d0ea-3046-414c-afce-d0a1aca55230" xmlns:ns3="cee71877-46a6-4520-8aed-9c38a3cd7e38" xmlns:ns4="fc714ea3-51e9-4947-8be3-84ec60a31950" xmlns:ns5="95961662-da67-4646-89f3-89caccb368ee" targetNamespace="http://schemas.microsoft.com/office/2006/metadata/properties" ma:root="true" ma:fieldsID="7ae8f3b35e785fefbcc565fd70dae360" ns2:_="" ns3:_="" ns4:_="" ns5:_="">
    <xsd:import namespace="ef11d0ea-3046-414c-afce-d0a1aca55230"/>
    <xsd:import namespace="cee71877-46a6-4520-8aed-9c38a3cd7e38"/>
    <xsd:import namespace="fc714ea3-51e9-4947-8be3-84ec60a31950"/>
    <xsd:import namespace="95961662-da67-4646-89f3-89caccb368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ObjectDetectorVersions" minOccurs="0"/>
                <xsd:element ref="ns4:lcf76f155ced4ddcb4097134ff3c332f" minOccurs="0"/>
                <xsd:element ref="ns5:TaxCatchAll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1d0ea-3046-414c-afce-d0a1aca552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displayName="Image Tags_0" ma:hidden="true" ma:internalName="lcf76f155ced4ddcb4097134ff3c332f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71877-46a6-4520-8aed-9c38a3cd7e3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714ea3-51e9-4947-8be3-84ec60a3195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24" nillable="true" ma:taxonomy="true" ma:internalName="lcf76f155ced4ddcb4097134ff3c332f0" ma:taxonomyFieldName="MediaServiceImageTags" ma:displayName="Image Tags" ma:readOnly="false" ma:fieldId="{5cf76f15-5ced-4ddc-b409-7134ff3c332f}" ma:taxonomyMulti="true" ma:sspId="7f8c46a8-d4b3-4954-ae24-04388a465a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961662-da67-4646-89f3-89caccb368e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5e81bd68-38e2-44d9-8ea6-b42ad19657d0}" ma:internalName="TaxCatchAll" ma:showField="CatchAllData" ma:web="95961662-da67-4646-89f3-89caccb36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3B9E3-19FB-4D1C-AB8A-5F0A7EDDFC1A}">
  <ds:schemaRefs>
    <ds:schemaRef ds:uri="95961662-da67-4646-89f3-89caccb368ee"/>
    <ds:schemaRef ds:uri="http://www.w3.org/XML/1998/namespace"/>
    <ds:schemaRef ds:uri="http://purl.org/dc/dcmitype/"/>
    <ds:schemaRef ds:uri="fc714ea3-51e9-4947-8be3-84ec60a31950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cee71877-46a6-4520-8aed-9c38a3cd7e38"/>
    <ds:schemaRef ds:uri="ef11d0ea-3046-414c-afce-d0a1aca55230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7E649FF-70D6-4B44-881C-06118A6371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1CDD6F-075E-4B49-82A6-C557A199A6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11d0ea-3046-414c-afce-d0a1aca55230"/>
    <ds:schemaRef ds:uri="cee71877-46a6-4520-8aed-9c38a3cd7e38"/>
    <ds:schemaRef ds:uri="fc714ea3-51e9-4947-8be3-84ec60a31950"/>
    <ds:schemaRef ds:uri="95961662-da67-4646-89f3-89caccb368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49866</TotalTime>
  <Words>466</Words>
  <Application>Microsoft Office PowerPoint</Application>
  <PresentationFormat>Widescreen</PresentationFormat>
  <Paragraphs>102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Avenir LT 35 Light</vt:lpstr>
      <vt:lpstr>Avenir LT 45 Book</vt:lpstr>
      <vt:lpstr>Calibri</vt:lpstr>
      <vt:lpstr>Calibri Light</vt:lpstr>
      <vt:lpstr>Office Theme</vt:lpstr>
      <vt:lpstr>Event Processing &amp; Chapter Fee Changes for 2024</vt:lpstr>
      <vt:lpstr>Recoupment Fee Changes</vt:lpstr>
      <vt:lpstr>Chapter Event Recoupment Fee Projections</vt:lpstr>
      <vt:lpstr>NASBA Sponsorship Fee Changes</vt:lpstr>
      <vt:lpstr>NASBA Sponsorship Fee Changes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Parshy Phillips</dc:creator>
  <cp:lastModifiedBy>Stokes, Tiffany</cp:lastModifiedBy>
  <cp:revision>346</cp:revision>
  <cp:lastPrinted>2021-10-19T15:46:20Z</cp:lastPrinted>
  <dcterms:created xsi:type="dcterms:W3CDTF">2020-09-18T15:55:32Z</dcterms:created>
  <dcterms:modified xsi:type="dcterms:W3CDTF">2024-03-21T15:31:29Z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0x01010016C2042779B9D54E8DF417486716C4A0</vt:lpwstr>
  </property>
  <property fmtid="{D5CDD505-2E9C-101B-9397-08002B2CF9AE}" pid="3" name="Order">
    <vt:r8>18452300</vt:r8>
  </property>
  <property fmtid="{D5CDD505-2E9C-101B-9397-08002B2CF9AE}" pid="4" name="MediaServiceImageTags">
    <vt:lpwstr/>
  </property>
</Properties>
</file>