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Arial Bold" panose="020B0704020202020204" pitchFamily="34" charset="0"/>
      <p:regular r:id="rId14"/>
      <p:bold r:id="rId15"/>
    </p:embeddedFont>
    <p:embeddedFont>
      <p:font typeface="Barlow Bold" panose="020B0604020202020204" charset="0"/>
      <p:regular r:id="rId16"/>
      <p:bold r:id="rId17"/>
    </p:embeddedFont>
    <p:embeddedFont>
      <p:font typeface="Barlow SemiCondensed Heavy" panose="020B0604020202020204" charset="0"/>
      <p:regular r:id="rId18"/>
    </p:embeddedFont>
    <p:embeddedFont>
      <p:font typeface="Barlow SemiCondensed Semi-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 Semi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17B"/>
    <a:srgbClr val="487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71E73-AF75-5C57-7B15-F207DE5F5BBA}" v="76" dt="2024-03-26T19:34:44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31520" y="0"/>
            <a:ext cx="835648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827316" y="8416223"/>
            <a:ext cx="3933553" cy="916221"/>
            <a:chOff x="0" y="0"/>
            <a:chExt cx="174477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44770" cy="406400"/>
            </a:xfrm>
            <a:custGeom>
              <a:avLst/>
              <a:gdLst/>
              <a:ahLst/>
              <a:cxnLst/>
              <a:rect l="l" t="t" r="r" b="b"/>
              <a:pathLst>
                <a:path w="1744770" h="406400">
                  <a:moveTo>
                    <a:pt x="1541570" y="0"/>
                  </a:moveTo>
                  <a:cubicBezTo>
                    <a:pt x="1653795" y="0"/>
                    <a:pt x="1744770" y="90976"/>
                    <a:pt x="1744770" y="203200"/>
                  </a:cubicBezTo>
                  <a:cubicBezTo>
                    <a:pt x="1744770" y="315424"/>
                    <a:pt x="1653795" y="406400"/>
                    <a:pt x="15415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D47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4477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57700" y="2211861"/>
            <a:ext cx="3690943" cy="1560039"/>
          </a:xfrm>
          <a:custGeom>
            <a:avLst/>
            <a:gdLst/>
            <a:ahLst/>
            <a:cxnLst/>
            <a:rect l="l" t="t" r="r" b="b"/>
            <a:pathLst>
              <a:path w="3690943" h="1560039">
                <a:moveTo>
                  <a:pt x="0" y="0"/>
                </a:moveTo>
                <a:lnTo>
                  <a:pt x="3690944" y="0"/>
                </a:lnTo>
                <a:lnTo>
                  <a:pt x="3690944" y="1560038"/>
                </a:lnTo>
                <a:lnTo>
                  <a:pt x="0" y="1560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27316" y="4494326"/>
            <a:ext cx="9280935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44"/>
              </a:lnSpc>
            </a:pPr>
            <a:r>
              <a:rPr lang="en-US" sz="9370" spc="187">
                <a:solidFill>
                  <a:srgbClr val="487BA2"/>
                </a:solidFill>
                <a:latin typeface="Barlow SemiCondensed Semi-Bold"/>
              </a:rPr>
              <a:t>Central Illinois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7316" y="5701189"/>
            <a:ext cx="878068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99" spc="99">
                <a:solidFill>
                  <a:srgbClr val="0D4779"/>
                </a:solidFill>
                <a:latin typeface="Barlow SemiCondensed Heavy"/>
              </a:rPr>
              <a:t>CHAPTER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3386" y="8607634"/>
            <a:ext cx="292141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24" dirty="0">
                <a:solidFill>
                  <a:srgbClr val="FFFFFF"/>
                </a:solidFill>
                <a:latin typeface="Poppins Semi-Bold"/>
              </a:rPr>
              <a:t>WELCOME!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6D44C-AB5E-B2FC-F1CC-5BB38D6B9F78}"/>
              </a:ext>
            </a:extLst>
          </p:cNvPr>
          <p:cNvSpPr/>
          <p:nvPr/>
        </p:nvSpPr>
        <p:spPr>
          <a:xfrm>
            <a:off x="9730920" y="5701189"/>
            <a:ext cx="1037753" cy="251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4288751">
            <a:off x="5974197" y="2639091"/>
            <a:ext cx="9351839" cy="2039065"/>
            <a:chOff x="0" y="0"/>
            <a:chExt cx="2795831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4288751">
            <a:off x="5891051" y="2633068"/>
            <a:ext cx="8519102" cy="1857496"/>
            <a:chOff x="0" y="0"/>
            <a:chExt cx="2795831" cy="60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8569794">
            <a:off x="6957888" y="8290626"/>
            <a:ext cx="6388726" cy="1857496"/>
            <a:chOff x="0" y="0"/>
            <a:chExt cx="2795831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477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893489" y="8945796"/>
            <a:ext cx="9476594" cy="90658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371600" y="2195032"/>
            <a:ext cx="885193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000000"/>
                </a:solidFill>
                <a:latin typeface="Arial"/>
              </a:rPr>
              <a:t>Presentation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600" y="2991345"/>
            <a:ext cx="988841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60" dirty="0">
                <a:solidFill>
                  <a:srgbClr val="0B467A"/>
                </a:solidFill>
                <a:latin typeface="Barlow SemiCondensed Heavy"/>
              </a:rPr>
              <a:t>SPEAKER 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1600" y="5977639"/>
            <a:ext cx="885193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Sponsored By:</a:t>
            </a:r>
            <a:endParaRPr lang="en-US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011400" y="8724900"/>
            <a:ext cx="2815190" cy="1189887"/>
          </a:xfrm>
          <a:custGeom>
            <a:avLst/>
            <a:gdLst/>
            <a:ahLst/>
            <a:cxnLst/>
            <a:rect l="l" t="t" r="r" b="b"/>
            <a:pathLst>
              <a:path w="2815190" h="1189887">
                <a:moveTo>
                  <a:pt x="0" y="0"/>
                </a:moveTo>
                <a:lnTo>
                  <a:pt x="2815190" y="0"/>
                </a:lnTo>
                <a:lnTo>
                  <a:pt x="2815190" y="1189887"/>
                </a:lnTo>
                <a:lnTo>
                  <a:pt x="0" y="118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73284" y="4219071"/>
            <a:ext cx="329909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b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CPE Credits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726BCC-C3AB-C33A-0737-80666E8F92ED}"/>
              </a:ext>
            </a:extLst>
          </p:cNvPr>
          <p:cNvSpPr/>
          <p:nvPr/>
        </p:nvSpPr>
        <p:spPr>
          <a:xfrm rot="21257505">
            <a:off x="-78765" y="-521397"/>
            <a:ext cx="10642271" cy="1053264"/>
          </a:xfrm>
          <a:custGeom>
            <a:avLst/>
            <a:gdLst>
              <a:gd name="connsiteX0" fmla="*/ 105283 w 10642271"/>
              <a:gd name="connsiteY0" fmla="*/ 0 h 1053264"/>
              <a:gd name="connsiteX1" fmla="*/ 10642271 w 10642271"/>
              <a:gd name="connsiteY1" fmla="*/ 1053264 h 1053264"/>
              <a:gd name="connsiteX2" fmla="*/ 0 w 10642271"/>
              <a:gd name="connsiteY2" fmla="*/ 1053264 h 10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2271" h="1053264">
                <a:moveTo>
                  <a:pt x="105283" y="0"/>
                </a:moveTo>
                <a:lnTo>
                  <a:pt x="10642271" y="1053264"/>
                </a:lnTo>
                <a:lnTo>
                  <a:pt x="0" y="1053264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7654C6-F60F-5096-4EBD-2428684B7611}"/>
              </a:ext>
            </a:extLst>
          </p:cNvPr>
          <p:cNvSpPr/>
          <p:nvPr/>
        </p:nvSpPr>
        <p:spPr>
          <a:xfrm rot="20291611">
            <a:off x="-605635" y="-890620"/>
            <a:ext cx="6066249" cy="2092199"/>
          </a:xfrm>
          <a:custGeom>
            <a:avLst/>
            <a:gdLst>
              <a:gd name="connsiteX0" fmla="*/ 6066249 w 6066249"/>
              <a:gd name="connsiteY0" fmla="*/ 2092199 h 2092199"/>
              <a:gd name="connsiteX1" fmla="*/ 0 w 6066249"/>
              <a:gd name="connsiteY1" fmla="*/ 2092199 h 2092199"/>
              <a:gd name="connsiteX2" fmla="*/ 837094 w 6066249"/>
              <a:gd name="connsiteY2" fmla="*/ 0 h 20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6249" h="2092199">
                <a:moveTo>
                  <a:pt x="6066249" y="2092199"/>
                </a:moveTo>
                <a:lnTo>
                  <a:pt x="0" y="2092199"/>
                </a:lnTo>
                <a:lnTo>
                  <a:pt x="837094" y="0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631" y="2253448"/>
            <a:ext cx="814905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60" dirty="0">
                <a:solidFill>
                  <a:srgbClr val="0D4779"/>
                </a:solidFill>
                <a:latin typeface="Barlow SemiCondensed Heavy"/>
              </a:rPr>
              <a:t>SPEAKER NAME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0081" y="3688334"/>
            <a:ext cx="329909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Barlow Bold"/>
              </a:rPr>
              <a:t>Speaker Bio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40081" y="4303379"/>
            <a:ext cx="1176156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Speaker Bio Text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399856" y="5496967"/>
            <a:ext cx="4595842" cy="45958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461" tIns="31461" rIns="31461" bIns="314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92287" y="5689398"/>
            <a:ext cx="4210980" cy="42109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461" tIns="31461" rIns="31461" bIns="314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0803C5-E286-C3F0-A92D-34CA2136B68D}"/>
              </a:ext>
            </a:extLst>
          </p:cNvPr>
          <p:cNvSpPr/>
          <p:nvPr/>
        </p:nvSpPr>
        <p:spPr>
          <a:xfrm rot="21257505">
            <a:off x="1178735" y="-661178"/>
            <a:ext cx="13229054" cy="1322359"/>
          </a:xfrm>
          <a:custGeom>
            <a:avLst/>
            <a:gdLst>
              <a:gd name="connsiteX0" fmla="*/ 0 w 13229054"/>
              <a:gd name="connsiteY0" fmla="*/ 0 h 1322359"/>
              <a:gd name="connsiteX1" fmla="*/ 13229054 w 13229054"/>
              <a:gd name="connsiteY1" fmla="*/ 1322359 h 1322359"/>
              <a:gd name="connsiteX2" fmla="*/ 0 w 13229054"/>
              <a:gd name="connsiteY2" fmla="*/ 1322359 h 132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9054" h="1322359">
                <a:moveTo>
                  <a:pt x="0" y="0"/>
                </a:moveTo>
                <a:lnTo>
                  <a:pt x="13229054" y="1322359"/>
                </a:lnTo>
                <a:lnTo>
                  <a:pt x="0" y="1322359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810B60-4FD8-69BF-EA2D-16236B107B84}"/>
              </a:ext>
            </a:extLst>
          </p:cNvPr>
          <p:cNvSpPr/>
          <p:nvPr/>
        </p:nvSpPr>
        <p:spPr>
          <a:xfrm rot="20291611">
            <a:off x="-605635" y="-890620"/>
            <a:ext cx="6066249" cy="2092199"/>
          </a:xfrm>
          <a:custGeom>
            <a:avLst/>
            <a:gdLst>
              <a:gd name="connsiteX0" fmla="*/ 6066249 w 6066249"/>
              <a:gd name="connsiteY0" fmla="*/ 2092199 h 2092199"/>
              <a:gd name="connsiteX1" fmla="*/ 0 w 6066249"/>
              <a:gd name="connsiteY1" fmla="*/ 2092199 h 2092199"/>
              <a:gd name="connsiteX2" fmla="*/ 837094 w 6066249"/>
              <a:gd name="connsiteY2" fmla="*/ 0 h 20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6249" h="2092199">
                <a:moveTo>
                  <a:pt x="6066249" y="2092199"/>
                </a:moveTo>
                <a:lnTo>
                  <a:pt x="0" y="2092199"/>
                </a:lnTo>
                <a:lnTo>
                  <a:pt x="837094" y="0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857250" y="2592768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20"/>
                </a:lnTo>
                <a:lnTo>
                  <a:pt x="0" y="6314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7250" y="5055496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19"/>
                </a:lnTo>
                <a:lnTo>
                  <a:pt x="0" y="6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7250" y="7518223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19"/>
                </a:lnTo>
                <a:lnTo>
                  <a:pt x="0" y="6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7250" y="741957"/>
            <a:ext cx="906790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60" dirty="0">
                <a:solidFill>
                  <a:srgbClr val="1B517B"/>
                </a:solidFill>
                <a:latin typeface="Barlow SemiCondensed Heavy"/>
              </a:rPr>
              <a:t>PRESENTATION SLIDE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3727" y="2526093"/>
            <a:ext cx="50087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1B517B"/>
                </a:solidFill>
                <a:latin typeface="Arial Bold"/>
              </a:rPr>
              <a:t>ENTER TEXT HERE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3727" y="4988821"/>
            <a:ext cx="48489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Arial Bold"/>
              </a:rPr>
              <a:t>ENTER TEXT HERE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3727" y="3097593"/>
            <a:ext cx="1092223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place text 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03727" y="5560321"/>
            <a:ext cx="1092223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place text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03727" y="7451548"/>
            <a:ext cx="50087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Arial Bold"/>
              </a:rPr>
              <a:t>ENTER TEXT HERE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3727" y="8023048"/>
            <a:ext cx="1092223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place text here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F1B004-149E-2647-6CD3-44D840B2DC2A}"/>
              </a:ext>
            </a:extLst>
          </p:cNvPr>
          <p:cNvSpPr/>
          <p:nvPr/>
        </p:nvSpPr>
        <p:spPr>
          <a:xfrm rot="3374331">
            <a:off x="13261700" y="497449"/>
            <a:ext cx="8836359" cy="4082523"/>
          </a:xfrm>
          <a:custGeom>
            <a:avLst/>
            <a:gdLst>
              <a:gd name="connsiteX0" fmla="*/ 0 w 8836359"/>
              <a:gd name="connsiteY0" fmla="*/ 4082523 h 4082523"/>
              <a:gd name="connsiteX1" fmla="*/ 2729005 w 8836359"/>
              <a:gd name="connsiteY1" fmla="*/ 0 h 4082523"/>
              <a:gd name="connsiteX2" fmla="*/ 8836359 w 8836359"/>
              <a:gd name="connsiteY2" fmla="*/ 4082523 h 408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6359" h="4082523">
                <a:moveTo>
                  <a:pt x="0" y="4082523"/>
                </a:moveTo>
                <a:lnTo>
                  <a:pt x="2729005" y="0"/>
                </a:lnTo>
                <a:lnTo>
                  <a:pt x="8836359" y="4082523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A88AD9-CBC5-5695-6F5C-DA98E7D5AF5B}"/>
              </a:ext>
            </a:extLst>
          </p:cNvPr>
          <p:cNvSpPr/>
          <p:nvPr/>
        </p:nvSpPr>
        <p:spPr>
          <a:xfrm rot="6931391">
            <a:off x="12311816" y="3964223"/>
            <a:ext cx="11313980" cy="4279724"/>
          </a:xfrm>
          <a:custGeom>
            <a:avLst/>
            <a:gdLst>
              <a:gd name="connsiteX0" fmla="*/ 0 w 11313980"/>
              <a:gd name="connsiteY0" fmla="*/ 4279724 h 4279724"/>
              <a:gd name="connsiteX1" fmla="*/ 8963291 w 11313980"/>
              <a:gd name="connsiteY1" fmla="*/ 0 h 4279724"/>
              <a:gd name="connsiteX2" fmla="*/ 9270530 w 11313980"/>
              <a:gd name="connsiteY2" fmla="*/ 0 h 4279724"/>
              <a:gd name="connsiteX3" fmla="*/ 11313980 w 11313980"/>
              <a:gd name="connsiteY3" fmla="*/ 4279724 h 42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980" h="4279724">
                <a:moveTo>
                  <a:pt x="0" y="4279724"/>
                </a:moveTo>
                <a:lnTo>
                  <a:pt x="8963291" y="0"/>
                </a:lnTo>
                <a:lnTo>
                  <a:pt x="9270530" y="0"/>
                </a:lnTo>
                <a:lnTo>
                  <a:pt x="11313980" y="4279724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1099" y="1485900"/>
            <a:ext cx="1262580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7500" spc="89" dirty="0">
                <a:solidFill>
                  <a:srgbClr val="1B517B"/>
                </a:solidFill>
                <a:latin typeface="Barlow SemiCondensed Heavy"/>
              </a:rPr>
              <a:t>PRESENTATION SLIDE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84492" y="-347952"/>
            <a:ext cx="6569381" cy="65693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1925" tIns="51925" rIns="51925" bIns="5192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94300" y="-138143"/>
            <a:ext cx="6149764" cy="614976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1925" tIns="51925" rIns="51925" bIns="5192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27131" y="94699"/>
            <a:ext cx="5684102" cy="568408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181451" y="3308559"/>
            <a:ext cx="6569381" cy="65693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1925" tIns="51925" rIns="51925" bIns="5192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91260" y="3518367"/>
            <a:ext cx="6149764" cy="614976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1925" tIns="51925" rIns="51925" bIns="5192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24091" y="3751209"/>
            <a:ext cx="5684102" cy="5684080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737886" y="4481113"/>
            <a:ext cx="4595842" cy="45958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461" tIns="31461" rIns="31461" bIns="314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930317" y="4673544"/>
            <a:ext cx="4210980" cy="421098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461" tIns="31461" rIns="31461" bIns="314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89745" y="4832980"/>
            <a:ext cx="3892123" cy="3892107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394441" y="3521019"/>
            <a:ext cx="7445729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Arial"/>
              </a:rPr>
              <a:t>For almost 100 years, IASA has served as the trusted source for knowledge and innovation that guides the community of insurance professionals.</a:t>
            </a: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394441" y="1613962"/>
            <a:ext cx="3404560" cy="1438994"/>
          </a:xfrm>
          <a:custGeom>
            <a:avLst/>
            <a:gdLst/>
            <a:ahLst/>
            <a:cxnLst/>
            <a:rect l="l" t="t" r="r" b="b"/>
            <a:pathLst>
              <a:path w="3404560" h="1438994">
                <a:moveTo>
                  <a:pt x="0" y="0"/>
                </a:moveTo>
                <a:lnTo>
                  <a:pt x="3404560" y="0"/>
                </a:lnTo>
                <a:lnTo>
                  <a:pt x="3404560" y="1438994"/>
                </a:lnTo>
                <a:lnTo>
                  <a:pt x="0" y="14389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225710-28D3-86D1-D1E8-E9FB4B1DA7BB}"/>
              </a:ext>
            </a:extLst>
          </p:cNvPr>
          <p:cNvSpPr/>
          <p:nvPr/>
        </p:nvSpPr>
        <p:spPr>
          <a:xfrm rot="879887">
            <a:off x="-126175" y="8936977"/>
            <a:ext cx="10328458" cy="2617182"/>
          </a:xfrm>
          <a:custGeom>
            <a:avLst/>
            <a:gdLst>
              <a:gd name="connsiteX0" fmla="*/ 0 w 10328458"/>
              <a:gd name="connsiteY0" fmla="*/ 1 h 2617182"/>
              <a:gd name="connsiteX1" fmla="*/ 10328458 w 10328458"/>
              <a:gd name="connsiteY1" fmla="*/ 0 h 2617182"/>
              <a:gd name="connsiteX2" fmla="*/ 327314 w 10328458"/>
              <a:gd name="connsiteY2" fmla="*/ 2617182 h 2617182"/>
              <a:gd name="connsiteX3" fmla="*/ 0 w 10328458"/>
              <a:gd name="connsiteY3" fmla="*/ 1366405 h 26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8458" h="2617182">
                <a:moveTo>
                  <a:pt x="0" y="1"/>
                </a:moveTo>
                <a:lnTo>
                  <a:pt x="10328458" y="0"/>
                </a:lnTo>
                <a:lnTo>
                  <a:pt x="327314" y="2617182"/>
                </a:lnTo>
                <a:lnTo>
                  <a:pt x="0" y="1366405"/>
                </a:lnTo>
                <a:close/>
              </a:path>
            </a:pathLst>
          </a:custGeom>
          <a:solidFill>
            <a:srgbClr val="1B51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1397246-9FA8-5111-BA82-FCDD4E78D53C}"/>
              </a:ext>
            </a:extLst>
          </p:cNvPr>
          <p:cNvSpPr/>
          <p:nvPr/>
        </p:nvSpPr>
        <p:spPr>
          <a:xfrm rot="2127728">
            <a:off x="-1391993" y="8269380"/>
            <a:ext cx="6042387" cy="2855292"/>
          </a:xfrm>
          <a:custGeom>
            <a:avLst/>
            <a:gdLst>
              <a:gd name="connsiteX0" fmla="*/ 0 w 6042387"/>
              <a:gd name="connsiteY0" fmla="*/ 0 h 2855292"/>
              <a:gd name="connsiteX1" fmla="*/ 6042387 w 6042387"/>
              <a:gd name="connsiteY1" fmla="*/ 0 h 2855292"/>
              <a:gd name="connsiteX2" fmla="*/ 2033815 w 6042387"/>
              <a:gd name="connsiteY2" fmla="*/ 2855292 h 28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2387" h="2855292">
                <a:moveTo>
                  <a:pt x="0" y="0"/>
                </a:moveTo>
                <a:lnTo>
                  <a:pt x="6042387" y="0"/>
                </a:lnTo>
                <a:lnTo>
                  <a:pt x="2033815" y="2855292"/>
                </a:lnTo>
                <a:close/>
              </a:path>
            </a:pathLst>
          </a:custGeom>
          <a:solidFill>
            <a:srgbClr val="487B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4608" y="1185060"/>
            <a:ext cx="1176697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60" dirty="0">
                <a:solidFill>
                  <a:srgbClr val="1B517B"/>
                </a:solidFill>
                <a:latin typeface="Barlow SemiCondensed Heavy"/>
              </a:rPr>
              <a:t>JOIN, CONTRIBUTE &amp; GROW!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4608" y="4619625"/>
            <a:ext cx="44838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Member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4608" y="2449905"/>
            <a:ext cx="9519289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As a member of IASA, you are connected to a global network of over 20,000 insurance professionals. IASA puts education and professional resources at your fingertips to help you stay up to date on trends impacting the insurance industry. </a:t>
            </a: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1391" y="5129844"/>
            <a:ext cx="12118831" cy="478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Discounts to Chapter Meetings, Xchange &amp; OnPoint Conferences</a:t>
            </a: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Engagement &amp; Networking with IASA Chapters – thousands of members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Access to High Quality eLearning Webinars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Access to our industry-specific Career Center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Volunteer Opportunities for Leadership, Networking, and Member Engagement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Online Membership Directory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8160" lvl="1" indent="-259080">
              <a:lnSpc>
                <a:spcPts val="4176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Discounts on Webinars and Events</a:t>
            </a:r>
          </a:p>
          <a:p>
            <a:pPr marL="259080" lvl="1">
              <a:lnSpc>
                <a:spcPts val="4176"/>
              </a:lnSpc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ts val="4176"/>
              </a:lnSpc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767563" y="8499648"/>
            <a:ext cx="3197776" cy="1351593"/>
          </a:xfrm>
          <a:custGeom>
            <a:avLst/>
            <a:gdLst/>
            <a:ahLst/>
            <a:cxnLst/>
            <a:rect l="l" t="t" r="r" b="b"/>
            <a:pathLst>
              <a:path w="3197776" h="1351593">
                <a:moveTo>
                  <a:pt x="0" y="0"/>
                </a:moveTo>
                <a:lnTo>
                  <a:pt x="3197776" y="0"/>
                </a:lnTo>
                <a:lnTo>
                  <a:pt x="3197776" y="1351593"/>
                </a:lnTo>
                <a:lnTo>
                  <a:pt x="0" y="135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54608" y="9311890"/>
            <a:ext cx="12349907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rial"/>
              </a:rPr>
              <a:t>To join or renew, please contact IASA’s Membership Team today at membership@iasa.org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68BC4C-09B3-173A-3585-8645FA894488}"/>
              </a:ext>
            </a:extLst>
          </p:cNvPr>
          <p:cNvSpPr/>
          <p:nvPr/>
        </p:nvSpPr>
        <p:spPr>
          <a:xfrm rot="342495" flipH="1">
            <a:off x="5025982" y="-678877"/>
            <a:ext cx="13229054" cy="1322359"/>
          </a:xfrm>
          <a:custGeom>
            <a:avLst/>
            <a:gdLst>
              <a:gd name="connsiteX0" fmla="*/ 0 w 13229054"/>
              <a:gd name="connsiteY0" fmla="*/ 0 h 1322359"/>
              <a:gd name="connsiteX1" fmla="*/ 13229054 w 13229054"/>
              <a:gd name="connsiteY1" fmla="*/ 1322359 h 1322359"/>
              <a:gd name="connsiteX2" fmla="*/ 0 w 13229054"/>
              <a:gd name="connsiteY2" fmla="*/ 1322359 h 132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9054" h="1322359">
                <a:moveTo>
                  <a:pt x="0" y="0"/>
                </a:moveTo>
                <a:lnTo>
                  <a:pt x="13229054" y="1322359"/>
                </a:lnTo>
                <a:lnTo>
                  <a:pt x="0" y="1322359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65CDA9-EF70-C1E6-CA8C-E754F31F1EA4}"/>
              </a:ext>
            </a:extLst>
          </p:cNvPr>
          <p:cNvSpPr/>
          <p:nvPr/>
        </p:nvSpPr>
        <p:spPr>
          <a:xfrm rot="1308389" flipH="1">
            <a:off x="12820758" y="-896168"/>
            <a:ext cx="6066249" cy="2092199"/>
          </a:xfrm>
          <a:custGeom>
            <a:avLst/>
            <a:gdLst>
              <a:gd name="connsiteX0" fmla="*/ 6066249 w 6066249"/>
              <a:gd name="connsiteY0" fmla="*/ 2092199 h 2092199"/>
              <a:gd name="connsiteX1" fmla="*/ 0 w 6066249"/>
              <a:gd name="connsiteY1" fmla="*/ 2092199 h 2092199"/>
              <a:gd name="connsiteX2" fmla="*/ 837094 w 6066249"/>
              <a:gd name="connsiteY2" fmla="*/ 0 h 20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6249" h="2092199">
                <a:moveTo>
                  <a:pt x="6066249" y="2092199"/>
                </a:moveTo>
                <a:lnTo>
                  <a:pt x="0" y="2092199"/>
                </a:lnTo>
                <a:lnTo>
                  <a:pt x="837094" y="0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857250" y="2592768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20"/>
                </a:lnTo>
                <a:lnTo>
                  <a:pt x="0" y="6314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7250" y="5055496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19"/>
                </a:lnTo>
                <a:lnTo>
                  <a:pt x="0" y="6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7250" y="7518223"/>
            <a:ext cx="705496" cy="631419"/>
          </a:xfrm>
          <a:custGeom>
            <a:avLst/>
            <a:gdLst/>
            <a:ahLst/>
            <a:cxnLst/>
            <a:rect l="l" t="t" r="r" b="b"/>
            <a:pathLst>
              <a:path w="705496" h="631419">
                <a:moveTo>
                  <a:pt x="0" y="0"/>
                </a:moveTo>
                <a:lnTo>
                  <a:pt x="705496" y="0"/>
                </a:lnTo>
                <a:lnTo>
                  <a:pt x="705496" y="631419"/>
                </a:lnTo>
                <a:lnTo>
                  <a:pt x="0" y="6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7250" y="741957"/>
            <a:ext cx="906790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60" dirty="0">
                <a:solidFill>
                  <a:srgbClr val="1B517B"/>
                </a:solidFill>
                <a:latin typeface="Barlow SemiCondensed Heavy"/>
              </a:rPr>
              <a:t>WHAT’S AHEAD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3727" y="2526093"/>
            <a:ext cx="627984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Arial Bold"/>
              </a:rPr>
              <a:t>OUR NEXT CHAPTER EVENT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3727" y="4988821"/>
            <a:ext cx="64250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Arial Bold"/>
              </a:rPr>
              <a:t>IASA XCHANGE &amp; ONPOINT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3727" y="3097593"/>
            <a:ext cx="1092223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DATE</a:t>
            </a: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Location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03727" y="5560321"/>
            <a:ext cx="1092223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June 2–5, 2024</a:t>
            </a: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Pittsburgh, PA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03727" y="7451548"/>
            <a:ext cx="50087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B517B"/>
                </a:solidFill>
                <a:latin typeface="Arial Bold"/>
              </a:rPr>
              <a:t>FULL LIST OF EVENTS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3727" y="8023048"/>
            <a:ext cx="1092223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www.iasa.org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DAA078-7A20-5574-20FD-04B8954682E0}"/>
              </a:ext>
            </a:extLst>
          </p:cNvPr>
          <p:cNvSpPr/>
          <p:nvPr/>
        </p:nvSpPr>
        <p:spPr>
          <a:xfrm rot="3374331">
            <a:off x="13261700" y="497449"/>
            <a:ext cx="8836359" cy="4082523"/>
          </a:xfrm>
          <a:custGeom>
            <a:avLst/>
            <a:gdLst>
              <a:gd name="connsiteX0" fmla="*/ 0 w 8836359"/>
              <a:gd name="connsiteY0" fmla="*/ 4082523 h 4082523"/>
              <a:gd name="connsiteX1" fmla="*/ 2729005 w 8836359"/>
              <a:gd name="connsiteY1" fmla="*/ 0 h 4082523"/>
              <a:gd name="connsiteX2" fmla="*/ 8836359 w 8836359"/>
              <a:gd name="connsiteY2" fmla="*/ 4082523 h 408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6359" h="4082523">
                <a:moveTo>
                  <a:pt x="0" y="4082523"/>
                </a:moveTo>
                <a:lnTo>
                  <a:pt x="2729005" y="0"/>
                </a:lnTo>
                <a:lnTo>
                  <a:pt x="8836359" y="4082523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38C95E-9D79-2DD2-869F-611542CC72C9}"/>
              </a:ext>
            </a:extLst>
          </p:cNvPr>
          <p:cNvSpPr/>
          <p:nvPr/>
        </p:nvSpPr>
        <p:spPr>
          <a:xfrm rot="6931391">
            <a:off x="12311816" y="3964223"/>
            <a:ext cx="11313980" cy="4279724"/>
          </a:xfrm>
          <a:custGeom>
            <a:avLst/>
            <a:gdLst>
              <a:gd name="connsiteX0" fmla="*/ 0 w 11313980"/>
              <a:gd name="connsiteY0" fmla="*/ 4279724 h 4279724"/>
              <a:gd name="connsiteX1" fmla="*/ 8963291 w 11313980"/>
              <a:gd name="connsiteY1" fmla="*/ 0 h 4279724"/>
              <a:gd name="connsiteX2" fmla="*/ 9270530 w 11313980"/>
              <a:gd name="connsiteY2" fmla="*/ 0 h 4279724"/>
              <a:gd name="connsiteX3" fmla="*/ 11313980 w 11313980"/>
              <a:gd name="connsiteY3" fmla="*/ 4279724 h 42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980" h="4279724">
                <a:moveTo>
                  <a:pt x="0" y="4279724"/>
                </a:moveTo>
                <a:lnTo>
                  <a:pt x="8963291" y="0"/>
                </a:lnTo>
                <a:lnTo>
                  <a:pt x="9270530" y="0"/>
                </a:lnTo>
                <a:lnTo>
                  <a:pt x="11313980" y="4279724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4896982" y="609471"/>
            <a:ext cx="2826412" cy="2791082"/>
          </a:xfrm>
          <a:custGeom>
            <a:avLst/>
            <a:gdLst/>
            <a:ahLst/>
            <a:cxnLst/>
            <a:rect l="l" t="t" r="r" b="b"/>
            <a:pathLst>
              <a:path w="2826412" h="2791082">
                <a:moveTo>
                  <a:pt x="0" y="0"/>
                </a:moveTo>
                <a:lnTo>
                  <a:pt x="2826412" y="0"/>
                </a:lnTo>
                <a:lnTo>
                  <a:pt x="2826412" y="2791081"/>
                </a:lnTo>
                <a:lnTo>
                  <a:pt x="0" y="27910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89501" y="5600700"/>
            <a:ext cx="1050985" cy="1050985"/>
          </a:xfrm>
          <a:custGeom>
            <a:avLst/>
            <a:gdLst/>
            <a:ahLst/>
            <a:cxnLst/>
            <a:rect l="l" t="t" r="r" b="b"/>
            <a:pathLst>
              <a:path w="1050985" h="1050985">
                <a:moveTo>
                  <a:pt x="0" y="0"/>
                </a:moveTo>
                <a:lnTo>
                  <a:pt x="1050985" y="0"/>
                </a:lnTo>
                <a:lnTo>
                  <a:pt x="1050985" y="1050985"/>
                </a:lnTo>
                <a:lnTo>
                  <a:pt x="0" y="10509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21179" y="5605785"/>
            <a:ext cx="1050985" cy="1050985"/>
          </a:xfrm>
          <a:custGeom>
            <a:avLst/>
            <a:gdLst/>
            <a:ahLst/>
            <a:cxnLst/>
            <a:rect l="l" t="t" r="r" b="b"/>
            <a:pathLst>
              <a:path w="1050985" h="1050985">
                <a:moveTo>
                  <a:pt x="0" y="0"/>
                </a:moveTo>
                <a:lnTo>
                  <a:pt x="1050985" y="0"/>
                </a:lnTo>
                <a:lnTo>
                  <a:pt x="1050985" y="1050985"/>
                </a:lnTo>
                <a:lnTo>
                  <a:pt x="0" y="10509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557824" y="5604438"/>
            <a:ext cx="1050985" cy="1050985"/>
            <a:chOff x="0" y="0"/>
            <a:chExt cx="1401313" cy="140131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01313" cy="1401313"/>
              <a:chOff x="0" y="0"/>
              <a:chExt cx="321816" cy="32181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21816" cy="321816"/>
              </a:xfrm>
              <a:custGeom>
                <a:avLst/>
                <a:gdLst/>
                <a:ahLst/>
                <a:cxnLst/>
                <a:rect l="l" t="t" r="r" b="b"/>
                <a:pathLst>
                  <a:path w="321816" h="321816">
                    <a:moveTo>
                      <a:pt x="110495" y="0"/>
                    </a:moveTo>
                    <a:lnTo>
                      <a:pt x="211321" y="0"/>
                    </a:lnTo>
                    <a:cubicBezTo>
                      <a:pt x="240626" y="0"/>
                      <a:pt x="268731" y="11641"/>
                      <a:pt x="289453" y="32363"/>
                    </a:cubicBezTo>
                    <a:cubicBezTo>
                      <a:pt x="310175" y="53085"/>
                      <a:pt x="321816" y="81190"/>
                      <a:pt x="321816" y="110495"/>
                    </a:cubicBezTo>
                    <a:lnTo>
                      <a:pt x="321816" y="211321"/>
                    </a:lnTo>
                    <a:cubicBezTo>
                      <a:pt x="321816" y="240626"/>
                      <a:pt x="310175" y="268731"/>
                      <a:pt x="289453" y="289453"/>
                    </a:cubicBezTo>
                    <a:cubicBezTo>
                      <a:pt x="268731" y="310175"/>
                      <a:pt x="240626" y="321816"/>
                      <a:pt x="211321" y="321816"/>
                    </a:cubicBezTo>
                    <a:lnTo>
                      <a:pt x="110495" y="321816"/>
                    </a:lnTo>
                    <a:cubicBezTo>
                      <a:pt x="81190" y="321816"/>
                      <a:pt x="53085" y="310175"/>
                      <a:pt x="32363" y="289453"/>
                    </a:cubicBezTo>
                    <a:cubicBezTo>
                      <a:pt x="11641" y="268731"/>
                      <a:pt x="0" y="240626"/>
                      <a:pt x="0" y="211321"/>
                    </a:cubicBezTo>
                    <a:lnTo>
                      <a:pt x="0" y="110495"/>
                    </a:lnTo>
                    <a:cubicBezTo>
                      <a:pt x="0" y="81190"/>
                      <a:pt x="11641" y="53085"/>
                      <a:pt x="32363" y="32363"/>
                    </a:cubicBezTo>
                    <a:cubicBezTo>
                      <a:pt x="53085" y="11641"/>
                      <a:pt x="81190" y="0"/>
                      <a:pt x="110495" y="0"/>
                    </a:cubicBezTo>
                    <a:close/>
                  </a:path>
                </a:pathLst>
              </a:custGeom>
              <a:solidFill>
                <a:srgbClr val="0B467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321816" cy="378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28918" y="217714"/>
              <a:ext cx="943478" cy="965886"/>
            </a:xfrm>
            <a:custGeom>
              <a:avLst/>
              <a:gdLst/>
              <a:ahLst/>
              <a:cxnLst/>
              <a:rect l="l" t="t" r="r" b="b"/>
              <a:pathLst>
                <a:path w="943478" h="965886">
                  <a:moveTo>
                    <a:pt x="0" y="0"/>
                  </a:moveTo>
                  <a:lnTo>
                    <a:pt x="943478" y="0"/>
                  </a:lnTo>
                  <a:lnTo>
                    <a:pt x="943478" y="965886"/>
                  </a:lnTo>
                  <a:lnTo>
                    <a:pt x="0" y="965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3982670" y="2253448"/>
            <a:ext cx="3812672" cy="1611489"/>
          </a:xfrm>
          <a:custGeom>
            <a:avLst/>
            <a:gdLst/>
            <a:ahLst/>
            <a:cxnLst/>
            <a:rect l="l" t="t" r="r" b="b"/>
            <a:pathLst>
              <a:path w="3337139" h="1410497">
                <a:moveTo>
                  <a:pt x="0" y="0"/>
                </a:moveTo>
                <a:lnTo>
                  <a:pt x="3337139" y="0"/>
                </a:lnTo>
                <a:lnTo>
                  <a:pt x="3337139" y="1410498"/>
                </a:lnTo>
                <a:lnTo>
                  <a:pt x="0" y="14104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155324" y="6886924"/>
            <a:ext cx="2037873" cy="2037873"/>
          </a:xfrm>
          <a:custGeom>
            <a:avLst/>
            <a:gdLst/>
            <a:ahLst/>
            <a:cxnLst/>
            <a:rect l="l" t="t" r="r" b="b"/>
            <a:pathLst>
              <a:path w="2037873" h="2037873">
                <a:moveTo>
                  <a:pt x="0" y="0"/>
                </a:moveTo>
                <a:lnTo>
                  <a:pt x="2037873" y="0"/>
                </a:lnTo>
                <a:lnTo>
                  <a:pt x="2037873" y="2037873"/>
                </a:lnTo>
                <a:lnTo>
                  <a:pt x="0" y="203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48768" y="5604677"/>
            <a:ext cx="1050985" cy="1050985"/>
          </a:xfrm>
          <a:custGeom>
            <a:avLst/>
            <a:gdLst/>
            <a:ahLst/>
            <a:cxnLst/>
            <a:rect l="l" t="t" r="r" b="b"/>
            <a:pathLst>
              <a:path w="1050985" h="1050985">
                <a:moveTo>
                  <a:pt x="0" y="0"/>
                </a:moveTo>
                <a:lnTo>
                  <a:pt x="1050985" y="0"/>
                </a:lnTo>
                <a:lnTo>
                  <a:pt x="1050985" y="1050985"/>
                </a:lnTo>
                <a:lnTo>
                  <a:pt x="0" y="105098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6126772" y="6888032"/>
            <a:ext cx="2037873" cy="2037873"/>
          </a:xfrm>
          <a:custGeom>
            <a:avLst/>
            <a:gdLst/>
            <a:ahLst/>
            <a:cxnLst/>
            <a:rect l="l" t="t" r="r" b="b"/>
            <a:pathLst>
              <a:path w="2037873" h="2037873">
                <a:moveTo>
                  <a:pt x="0" y="0"/>
                </a:moveTo>
                <a:lnTo>
                  <a:pt x="2037872" y="0"/>
                </a:lnTo>
                <a:lnTo>
                  <a:pt x="2037872" y="2037873"/>
                </a:lnTo>
                <a:lnTo>
                  <a:pt x="0" y="20378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063705" y="6886447"/>
            <a:ext cx="2038350" cy="2038350"/>
          </a:xfrm>
          <a:custGeom>
            <a:avLst/>
            <a:gdLst/>
            <a:ahLst/>
            <a:cxnLst/>
            <a:rect l="l" t="t" r="r" b="b"/>
            <a:pathLst>
              <a:path w="2038350" h="2038350">
                <a:moveTo>
                  <a:pt x="0" y="0"/>
                </a:moveTo>
                <a:lnTo>
                  <a:pt x="2038350" y="0"/>
                </a:lnTo>
                <a:lnTo>
                  <a:pt x="2038350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094130" y="6881839"/>
            <a:ext cx="2040089" cy="2040089"/>
          </a:xfrm>
          <a:custGeom>
            <a:avLst/>
            <a:gdLst/>
            <a:ahLst/>
            <a:cxnLst/>
            <a:rect l="l" t="t" r="r" b="b"/>
            <a:pathLst>
              <a:path w="2040089" h="2040089">
                <a:moveTo>
                  <a:pt x="0" y="0"/>
                </a:moveTo>
                <a:lnTo>
                  <a:pt x="2040089" y="0"/>
                </a:lnTo>
                <a:lnTo>
                  <a:pt x="2040089" y="2040089"/>
                </a:lnTo>
                <a:lnTo>
                  <a:pt x="0" y="20400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144000" y="2294358"/>
            <a:ext cx="5817530" cy="78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spc="50" dirty="0">
                <a:solidFill>
                  <a:srgbClr val="487BA2"/>
                </a:solidFill>
                <a:latin typeface="Barlow SemiCondensed Heavy"/>
              </a:rPr>
              <a:t>FOLLOW US!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F23CE6-5672-DF68-E496-BDD6D66023AD}"/>
              </a:ext>
            </a:extLst>
          </p:cNvPr>
          <p:cNvSpPr/>
          <p:nvPr/>
        </p:nvSpPr>
        <p:spPr>
          <a:xfrm rot="21257505">
            <a:off x="-78765" y="-521397"/>
            <a:ext cx="10642271" cy="1053264"/>
          </a:xfrm>
          <a:custGeom>
            <a:avLst/>
            <a:gdLst>
              <a:gd name="connsiteX0" fmla="*/ 105283 w 10642271"/>
              <a:gd name="connsiteY0" fmla="*/ 0 h 1053264"/>
              <a:gd name="connsiteX1" fmla="*/ 10642271 w 10642271"/>
              <a:gd name="connsiteY1" fmla="*/ 1053264 h 1053264"/>
              <a:gd name="connsiteX2" fmla="*/ 0 w 10642271"/>
              <a:gd name="connsiteY2" fmla="*/ 1053264 h 10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2271" h="1053264">
                <a:moveTo>
                  <a:pt x="105283" y="0"/>
                </a:moveTo>
                <a:lnTo>
                  <a:pt x="10642271" y="1053264"/>
                </a:lnTo>
                <a:lnTo>
                  <a:pt x="0" y="1053264"/>
                </a:lnTo>
                <a:close/>
              </a:path>
            </a:pathLst>
          </a:custGeom>
          <a:solidFill>
            <a:srgbClr val="1B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54391E-FCD3-3A3B-2DB5-3DF840566101}"/>
              </a:ext>
            </a:extLst>
          </p:cNvPr>
          <p:cNvSpPr/>
          <p:nvPr/>
        </p:nvSpPr>
        <p:spPr>
          <a:xfrm rot="20291611">
            <a:off x="-605635" y="-890620"/>
            <a:ext cx="6066249" cy="2092199"/>
          </a:xfrm>
          <a:custGeom>
            <a:avLst/>
            <a:gdLst>
              <a:gd name="connsiteX0" fmla="*/ 6066249 w 6066249"/>
              <a:gd name="connsiteY0" fmla="*/ 2092199 h 2092199"/>
              <a:gd name="connsiteX1" fmla="*/ 0 w 6066249"/>
              <a:gd name="connsiteY1" fmla="*/ 2092199 h 2092199"/>
              <a:gd name="connsiteX2" fmla="*/ 837094 w 6066249"/>
              <a:gd name="connsiteY2" fmla="*/ 0 h 20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6249" h="2092199">
                <a:moveTo>
                  <a:pt x="6066249" y="2092199"/>
                </a:moveTo>
                <a:lnTo>
                  <a:pt x="0" y="2092199"/>
                </a:lnTo>
                <a:lnTo>
                  <a:pt x="837094" y="0"/>
                </a:lnTo>
                <a:close/>
              </a:path>
            </a:pathLst>
          </a:custGeom>
          <a:solidFill>
            <a:srgbClr val="48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B96A4A-629D-49AA-EA33-C2E2437F3E77}"/>
              </a:ext>
            </a:extLst>
          </p:cNvPr>
          <p:cNvSpPr txBox="1"/>
          <p:nvPr/>
        </p:nvSpPr>
        <p:spPr>
          <a:xfrm>
            <a:off x="10002186" y="315705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B5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@IASAinc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B190D4C29A64F9EA4DDE7801A8714" ma:contentTypeVersion="13" ma:contentTypeDescription="Create a new document." ma:contentTypeScope="" ma:versionID="f244e905b7538d7225d631a785075ac3">
  <xsd:schema xmlns:xsd="http://www.w3.org/2001/XMLSchema" xmlns:xs="http://www.w3.org/2001/XMLSchema" xmlns:p="http://schemas.microsoft.com/office/2006/metadata/properties" xmlns:ns2="a8222377-a0d7-4975-9d16-9543d3abf7d2" xmlns:ns3="d57d1afb-a0f1-4471-a5be-478fa01c3285" targetNamespace="http://schemas.microsoft.com/office/2006/metadata/properties" ma:root="true" ma:fieldsID="dbca799a18ac506073e497b29b97d6cd" ns2:_="" ns3:_="">
    <xsd:import namespace="a8222377-a0d7-4975-9d16-9543d3abf7d2"/>
    <xsd:import namespace="d57d1afb-a0f1-4471-a5be-478fa01c328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22377-a0d7-4975-9d16-9543d3abf7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f8c46a8-d4b3-4954-ae24-04388a465a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d1afb-a0f1-4471-a5be-478fa01c32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222377-a0d7-4975-9d16-9543d3abf7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3F8A37-FD7E-44D3-99E0-8D2DFBCDA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6F256-E755-4282-970E-4591B9B80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22377-a0d7-4975-9d16-9543d3abf7d2"/>
    <ds:schemaRef ds:uri="d57d1afb-a0f1-4471-a5be-478fa01c3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19C1B7-0528-47E5-893E-357C3D633B39}">
  <ds:schemaRefs>
    <ds:schemaRef ds:uri="http://schemas.microsoft.com/office/2006/metadata/properties"/>
    <ds:schemaRef ds:uri="http://schemas.microsoft.com/office/infopath/2007/PartnerControls"/>
    <ds:schemaRef ds:uri="a8222377-a0d7-4975-9d16-9543d3abf7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219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Barlow SemiCondensed Heavy</vt:lpstr>
      <vt:lpstr>Arial Bold</vt:lpstr>
      <vt:lpstr>Barlow Bold</vt:lpstr>
      <vt:lpstr>Arial</vt:lpstr>
      <vt:lpstr>Calibri</vt:lpstr>
      <vt:lpstr>Poppins Semi-Bold</vt:lpstr>
      <vt:lpstr>Barlow SemiCondensed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IASA Chapter PPT</dc:title>
  <cp:lastModifiedBy>Stokes, Tiffany</cp:lastModifiedBy>
  <cp:revision>25</cp:revision>
  <dcterms:created xsi:type="dcterms:W3CDTF">2006-08-16T00:00:00Z</dcterms:created>
  <dcterms:modified xsi:type="dcterms:W3CDTF">2024-03-26T19:42:58Z</dcterms:modified>
  <dc:identifier>DAGAFaLC67A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0x010100D86B190D4C29A64F9EA4DDE7801A8714</vt:lpwstr>
  </property>
  <property fmtid="{D5CDD505-2E9C-101B-9397-08002B2CF9AE}" pid="3" name="MediaServiceImageTags">
    <vt:lpwstr/>
  </property>
</Properties>
</file>